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8"/>
  </p:notesMasterIdLst>
  <p:sldIdLst>
    <p:sldId id="256" r:id="rId3"/>
    <p:sldId id="257" r:id="rId4"/>
    <p:sldId id="288" r:id="rId5"/>
    <p:sldId id="289" r:id="rId6"/>
    <p:sldId id="258" r:id="rId7"/>
    <p:sldId id="259" r:id="rId8"/>
    <p:sldId id="290" r:id="rId9"/>
    <p:sldId id="260" r:id="rId10"/>
    <p:sldId id="261" r:id="rId11"/>
    <p:sldId id="262" r:id="rId12"/>
    <p:sldId id="263" r:id="rId13"/>
    <p:sldId id="264" r:id="rId14"/>
    <p:sldId id="265" r:id="rId15"/>
    <p:sldId id="266" r:id="rId16"/>
    <p:sldId id="269" r:id="rId17"/>
    <p:sldId id="267" r:id="rId18"/>
    <p:sldId id="268" r:id="rId19"/>
    <p:sldId id="270" r:id="rId20"/>
    <p:sldId id="271" r:id="rId21"/>
    <p:sldId id="272" r:id="rId22"/>
    <p:sldId id="273" r:id="rId23"/>
    <p:sldId id="274" r:id="rId24"/>
    <p:sldId id="275" r:id="rId25"/>
    <p:sldId id="277" r:id="rId26"/>
    <p:sldId id="278" r:id="rId27"/>
    <p:sldId id="281" r:id="rId28"/>
    <p:sldId id="286" r:id="rId29"/>
    <p:sldId id="279" r:id="rId30"/>
    <p:sldId id="280" r:id="rId31"/>
    <p:sldId id="282" r:id="rId32"/>
    <p:sldId id="283" r:id="rId33"/>
    <p:sldId id="301" r:id="rId34"/>
    <p:sldId id="302" r:id="rId35"/>
    <p:sldId id="303" r:id="rId36"/>
    <p:sldId id="291" r:id="rId37"/>
    <p:sldId id="292" r:id="rId38"/>
    <p:sldId id="293" r:id="rId39"/>
    <p:sldId id="294" r:id="rId40"/>
    <p:sldId id="295" r:id="rId41"/>
    <p:sldId id="296" r:id="rId42"/>
    <p:sldId id="297" r:id="rId43"/>
    <p:sldId id="298" r:id="rId44"/>
    <p:sldId id="299" r:id="rId45"/>
    <p:sldId id="300" r:id="rId46"/>
    <p:sldId id="284"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0CE39-FE05-4901-BCD0-88A8218AF569}" v="2" dt="2021-02-05T13:03:37.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10" autoAdjust="0"/>
    <p:restoredTop sz="65325" autoAdjust="0"/>
  </p:normalViewPr>
  <p:slideViewPr>
    <p:cSldViewPr>
      <p:cViewPr varScale="1">
        <p:scale>
          <a:sx n="59" d="100"/>
          <a:sy n="59" d="100"/>
        </p:scale>
        <p:origin x="156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Meier" userId="32b46ae3a8b76b0f" providerId="LiveId" clId="{AF90CE39-FE05-4901-BCD0-88A8218AF569}"/>
    <pc:docChg chg="custSel modSld">
      <pc:chgData name="Greg Meier" userId="32b46ae3a8b76b0f" providerId="LiveId" clId="{AF90CE39-FE05-4901-BCD0-88A8218AF569}" dt="2021-02-17T16:26:40.937" v="402" actId="6549"/>
      <pc:docMkLst>
        <pc:docMk/>
      </pc:docMkLst>
      <pc:sldChg chg="modNotesTx">
        <pc:chgData name="Greg Meier" userId="32b46ae3a8b76b0f" providerId="LiveId" clId="{AF90CE39-FE05-4901-BCD0-88A8218AF569}" dt="2021-02-17T16:08:41.673" v="393" actId="313"/>
        <pc:sldMkLst>
          <pc:docMk/>
          <pc:sldMk cId="0" sldId="259"/>
        </pc:sldMkLst>
      </pc:sldChg>
      <pc:sldChg chg="modSp mod">
        <pc:chgData name="Greg Meier" userId="32b46ae3a8b76b0f" providerId="LiveId" clId="{AF90CE39-FE05-4901-BCD0-88A8218AF569}" dt="2021-02-05T12:50:49.249" v="5" actId="33524"/>
        <pc:sldMkLst>
          <pc:docMk/>
          <pc:sldMk cId="0" sldId="264"/>
        </pc:sldMkLst>
        <pc:spChg chg="mod">
          <ac:chgData name="Greg Meier" userId="32b46ae3a8b76b0f" providerId="LiveId" clId="{AF90CE39-FE05-4901-BCD0-88A8218AF569}" dt="2021-02-05T12:50:49.249" v="5" actId="33524"/>
          <ac:spMkLst>
            <pc:docMk/>
            <pc:sldMk cId="0" sldId="264"/>
            <ac:spMk id="13315" creationId="{2BC88605-2754-411C-97C9-2E5B45B6BD17}"/>
          </ac:spMkLst>
        </pc:spChg>
      </pc:sldChg>
      <pc:sldChg chg="modNotesTx">
        <pc:chgData name="Greg Meier" userId="32b46ae3a8b76b0f" providerId="LiveId" clId="{AF90CE39-FE05-4901-BCD0-88A8218AF569}" dt="2021-02-05T12:57:15.757" v="68" actId="20577"/>
        <pc:sldMkLst>
          <pc:docMk/>
          <pc:sldMk cId="0" sldId="269"/>
        </pc:sldMkLst>
      </pc:sldChg>
      <pc:sldChg chg="modNotesTx">
        <pc:chgData name="Greg Meier" userId="32b46ae3a8b76b0f" providerId="LiveId" clId="{AF90CE39-FE05-4901-BCD0-88A8218AF569}" dt="2021-02-05T12:58:10.102" v="142" actId="20577"/>
        <pc:sldMkLst>
          <pc:docMk/>
          <pc:sldMk cId="0" sldId="270"/>
        </pc:sldMkLst>
      </pc:sldChg>
      <pc:sldChg chg="addSp modSp mod modClrScheme chgLayout">
        <pc:chgData name="Greg Meier" userId="32b46ae3a8b76b0f" providerId="LiveId" clId="{AF90CE39-FE05-4901-BCD0-88A8218AF569}" dt="2021-02-05T13:04:13.868" v="180" actId="14100"/>
        <pc:sldMkLst>
          <pc:docMk/>
          <pc:sldMk cId="0" sldId="279"/>
        </pc:sldMkLst>
        <pc:spChg chg="mod">
          <ac:chgData name="Greg Meier" userId="32b46ae3a8b76b0f" providerId="LiveId" clId="{AF90CE39-FE05-4901-BCD0-88A8218AF569}" dt="2021-02-05T13:03:45.779" v="175" actId="26606"/>
          <ac:spMkLst>
            <pc:docMk/>
            <pc:sldMk cId="0" sldId="279"/>
            <ac:spMk id="29698" creationId="{E2CE64E9-0F43-44A5-A4E1-BE33C6A65B47}"/>
          </ac:spMkLst>
        </pc:spChg>
        <pc:spChg chg="mod">
          <ac:chgData name="Greg Meier" userId="32b46ae3a8b76b0f" providerId="LiveId" clId="{AF90CE39-FE05-4901-BCD0-88A8218AF569}" dt="2021-02-05T13:03:45.779" v="175" actId="26606"/>
          <ac:spMkLst>
            <pc:docMk/>
            <pc:sldMk cId="0" sldId="279"/>
            <ac:spMk id="29699" creationId="{8AF05E8A-566F-4A87-9A10-BEBD096EC6B4}"/>
          </ac:spMkLst>
        </pc:spChg>
        <pc:picChg chg="add mod modCrop">
          <ac:chgData name="Greg Meier" userId="32b46ae3a8b76b0f" providerId="LiveId" clId="{AF90CE39-FE05-4901-BCD0-88A8218AF569}" dt="2021-02-05T13:04:13.868" v="180" actId="14100"/>
          <ac:picMkLst>
            <pc:docMk/>
            <pc:sldMk cId="0" sldId="279"/>
            <ac:picMk id="3" creationId="{C70517CB-F116-4B0A-BB37-74D0800301BD}"/>
          </ac:picMkLst>
        </pc:picChg>
      </pc:sldChg>
      <pc:sldChg chg="modSp mod">
        <pc:chgData name="Greg Meier" userId="32b46ae3a8b76b0f" providerId="LiveId" clId="{AF90CE39-FE05-4901-BCD0-88A8218AF569}" dt="2021-02-05T13:01:51.842" v="171" actId="6549"/>
        <pc:sldMkLst>
          <pc:docMk/>
          <pc:sldMk cId="0" sldId="286"/>
        </pc:sldMkLst>
        <pc:spChg chg="mod">
          <ac:chgData name="Greg Meier" userId="32b46ae3a8b76b0f" providerId="LiveId" clId="{AF90CE39-FE05-4901-BCD0-88A8218AF569}" dt="2021-02-05T13:01:51.842" v="171" actId="6549"/>
          <ac:spMkLst>
            <pc:docMk/>
            <pc:sldMk cId="0" sldId="286"/>
            <ac:spMk id="28675" creationId="{226EF408-971E-41A0-A6E3-8DF9A69671AE}"/>
          </ac:spMkLst>
        </pc:spChg>
      </pc:sldChg>
      <pc:sldChg chg="modSp mod">
        <pc:chgData name="Greg Meier" userId="32b46ae3a8b76b0f" providerId="LiveId" clId="{AF90CE39-FE05-4901-BCD0-88A8218AF569}" dt="2021-02-17T16:26:40.937" v="402" actId="6549"/>
        <pc:sldMkLst>
          <pc:docMk/>
          <pc:sldMk cId="4129527810" sldId="302"/>
        </pc:sldMkLst>
        <pc:spChg chg="mod">
          <ac:chgData name="Greg Meier" userId="32b46ae3a8b76b0f" providerId="LiveId" clId="{AF90CE39-FE05-4901-BCD0-88A8218AF569}" dt="2021-02-17T16:26:40.937" v="402" actId="6549"/>
          <ac:spMkLst>
            <pc:docMk/>
            <pc:sldMk cId="4129527810" sldId="302"/>
            <ac:spMk id="3" creationId="{8B579757-729E-485D-90F5-979B1A9210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221D6A4-37C3-4C95-A039-90983DF41D3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a:extLst>
              <a:ext uri="{FF2B5EF4-FFF2-40B4-BE49-F238E27FC236}">
                <a16:creationId xmlns:a16="http://schemas.microsoft.com/office/drawing/2014/main" id="{0175A4A3-B74D-4CDD-AAF4-53F3466EE37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a:extLst>
              <a:ext uri="{FF2B5EF4-FFF2-40B4-BE49-F238E27FC236}">
                <a16:creationId xmlns:a16="http://schemas.microsoft.com/office/drawing/2014/main" id="{EB140765-0272-4E90-B953-8DFD800A148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CEBD9620-02B4-4CAD-AED7-F751AC8D7DA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D402445D-69D6-40D0-81EF-B6C39A610AA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a:extLst>
              <a:ext uri="{FF2B5EF4-FFF2-40B4-BE49-F238E27FC236}">
                <a16:creationId xmlns:a16="http://schemas.microsoft.com/office/drawing/2014/main" id="{A39B2B20-3D4D-4398-A590-C9E785F8894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C90B38D-F798-46B2-865F-7463593302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CE6D172-CCE3-4969-8725-EE0DFDD0A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D2C1EC-12E9-4AD9-BDAB-686AF274102F}" type="slidenum">
              <a:rPr lang="en-US" altLang="en-US" sz="1200"/>
              <a:pPr eaLnBrk="1" hangingPunct="1"/>
              <a:t>1</a:t>
            </a:fld>
            <a:endParaRPr lang="en-US" altLang="en-US" sz="1200"/>
          </a:p>
        </p:txBody>
      </p:sp>
      <p:sp>
        <p:nvSpPr>
          <p:cNvPr id="36867" name="Rectangle 2">
            <a:extLst>
              <a:ext uri="{FF2B5EF4-FFF2-40B4-BE49-F238E27FC236}">
                <a16:creationId xmlns:a16="http://schemas.microsoft.com/office/drawing/2014/main" id="{3D1CE6D2-85D2-4D07-8570-437820663CA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8FDAD3E-24D4-4766-9B2E-D43A5E2351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B869648-940B-4E30-9F3D-E546B5696D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925307-EF70-46FE-BE07-BCD2D9E7080F}" type="slidenum">
              <a:rPr lang="en-US" altLang="en-US" sz="1200"/>
              <a:pPr eaLnBrk="1" hangingPunct="1"/>
              <a:t>10</a:t>
            </a:fld>
            <a:endParaRPr lang="en-US" altLang="en-US" sz="1200"/>
          </a:p>
        </p:txBody>
      </p:sp>
      <p:sp>
        <p:nvSpPr>
          <p:cNvPr id="46083" name="Rectangle 2">
            <a:extLst>
              <a:ext uri="{FF2B5EF4-FFF2-40B4-BE49-F238E27FC236}">
                <a16:creationId xmlns:a16="http://schemas.microsoft.com/office/drawing/2014/main" id="{B3DA97B7-E511-4743-BC1E-F4FFD398324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2F5D8D72-D48E-4581-81DB-42361D7FC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Remember that the Israeli people were complainers.  To Moses, why did you bring us out of Egypt, we enjoyed being slaves, the hard work, the torture, that was nothing compared to this desert.  Exodus 16:2-3</a:t>
            </a:r>
          </a:p>
          <a:p>
            <a:pPr eaLnBrk="1" hangingPunct="1"/>
            <a:r>
              <a:rPr lang="en-US" altLang="en-US" dirty="0"/>
              <a:t>A danger of nostalgia; to hold onto the past so much so you do not have to face the future.</a:t>
            </a:r>
          </a:p>
          <a:p>
            <a:pPr eaLnBrk="1" hangingPunct="1"/>
            <a:r>
              <a:rPr lang="en-US" altLang="en-US" dirty="0"/>
              <a:t>A time of purging, changing attitudes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3CB999D-B03C-4403-8342-51DD78CCC3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A7B285-DD6A-4A8E-A197-AAF190EB139D}" type="slidenum">
              <a:rPr lang="en-US" altLang="en-US" sz="1200"/>
              <a:pPr eaLnBrk="1" hangingPunct="1"/>
              <a:t>11</a:t>
            </a:fld>
            <a:endParaRPr lang="en-US" altLang="en-US" sz="1200"/>
          </a:p>
        </p:txBody>
      </p:sp>
      <p:sp>
        <p:nvSpPr>
          <p:cNvPr id="47107" name="Rectangle 2">
            <a:extLst>
              <a:ext uri="{FF2B5EF4-FFF2-40B4-BE49-F238E27FC236}">
                <a16:creationId xmlns:a16="http://schemas.microsoft.com/office/drawing/2014/main" id="{7898FB18-D501-4B57-8997-16D999E3EA7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0D71B58-EA7E-4A1D-AA1C-F2A2634DD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Come to Sinai to learn how to worship Yahweh</a:t>
            </a:r>
          </a:p>
          <a:p>
            <a:pPr eaLnBrk="1" hangingPunct="1"/>
            <a:r>
              <a:rPr lang="en-US" altLang="en-US"/>
              <a:t>Covenant at Ex 19  keep my commands, you will be a holy nation</a:t>
            </a:r>
          </a:p>
          <a:p>
            <a:pPr eaLnBrk="1" hangingPunct="1"/>
            <a:r>
              <a:rPr lang="en-US" altLang="en-US"/>
              <a:t>Turn from slaves to free people; to avoid historical fact that oppressed set free become oppressors.</a:t>
            </a:r>
          </a:p>
          <a:p>
            <a:pPr eaLnBrk="1" hangingPunct="1"/>
            <a:r>
              <a:rPr lang="en-US" altLang="en-US"/>
              <a:t>New set of values, a new way of life</a:t>
            </a:r>
          </a:p>
          <a:p>
            <a:pPr eaLnBrk="1" hangingPunct="1"/>
            <a:r>
              <a:rPr lang="en-US" altLang="en-US"/>
              <a:t>Desert of Sin Ex 16</a:t>
            </a:r>
          </a:p>
          <a:p>
            <a:pPr eaLnBrk="1" hangingPunct="1"/>
            <a:r>
              <a:rPr lang="en-US" altLang="en-US"/>
              <a:t>No food, God sends manna</a:t>
            </a:r>
          </a:p>
          <a:p>
            <a:pPr eaLnBrk="1" hangingPunct="1"/>
            <a:r>
              <a:rPr lang="en-US" altLang="en-US"/>
              <a:t>No water, God gives water from rock</a:t>
            </a:r>
          </a:p>
          <a:p>
            <a:pPr eaLnBrk="1" hangingPunct="1"/>
            <a:r>
              <a:rPr lang="en-US" altLang="en-US"/>
              <a:t>Enemies threaten, God delivers them.  God is present for them, for us.</a:t>
            </a:r>
          </a:p>
          <a:p>
            <a:pPr eaLnBrk="1" hangingPunct="1"/>
            <a:r>
              <a:rPr lang="en-US" altLang="en-US"/>
              <a:t>Israelis often failed their tests of faith.  Unlike Jesus in the desert, where he remained faithful to God.  </a:t>
            </a:r>
            <a:r>
              <a:rPr lang="en-US" altLang="en-US" b="1"/>
              <a:t>What about us?</a:t>
            </a:r>
            <a:r>
              <a:rPr lang="en-US" altLang="en-US"/>
              <a:t>  We all face every day temptations, tests of our faith, how do we/will we respond?  Lent is about reflecting on this question and its answer in our lives.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218C014-2CEA-41DC-96BB-FDC6D60D1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47E0781-6620-4EA9-89A3-34BAB931756E}" type="slidenum">
              <a:rPr lang="en-US" altLang="en-US" sz="1200"/>
              <a:pPr eaLnBrk="1" hangingPunct="1"/>
              <a:t>12</a:t>
            </a:fld>
            <a:endParaRPr lang="en-US" altLang="en-US" sz="1200"/>
          </a:p>
        </p:txBody>
      </p:sp>
      <p:sp>
        <p:nvSpPr>
          <p:cNvPr id="48131" name="Rectangle 2">
            <a:extLst>
              <a:ext uri="{FF2B5EF4-FFF2-40B4-BE49-F238E27FC236}">
                <a16:creationId xmlns:a16="http://schemas.microsoft.com/office/drawing/2014/main" id="{97F4A1F8-F86C-4033-BEB7-0FDD3A6FF1B4}"/>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26F96F9C-24BE-46F0-887B-1CC02AE1FD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C5C5013-4F63-4F82-A95A-32BF2107B2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F7380F-61EC-4A52-91AC-1EE5A723DCD8}" type="slidenum">
              <a:rPr lang="en-US" altLang="en-US" sz="1200"/>
              <a:pPr eaLnBrk="1" hangingPunct="1"/>
              <a:t>13</a:t>
            </a:fld>
            <a:endParaRPr lang="en-US" altLang="en-US" sz="1200"/>
          </a:p>
        </p:txBody>
      </p:sp>
      <p:sp>
        <p:nvSpPr>
          <p:cNvPr id="49155" name="Rectangle 2">
            <a:extLst>
              <a:ext uri="{FF2B5EF4-FFF2-40B4-BE49-F238E27FC236}">
                <a16:creationId xmlns:a16="http://schemas.microsoft.com/office/drawing/2014/main" id="{028F265E-8524-4F95-AECC-EA5C04F8222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0C13E8A-CB96-47B4-9F3A-393FF227C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MOVE FAST THROUGH THESE HX SLIDES</a:t>
            </a:r>
          </a:p>
          <a:p>
            <a:pPr eaLnBrk="1" hangingPunct="1"/>
            <a:endParaRPr lang="en-US" altLang="en-US"/>
          </a:p>
          <a:p>
            <a:pPr eaLnBrk="1" hangingPunct="1"/>
            <a:r>
              <a:rPr lang="en-US" altLang="en-US"/>
              <a:t>First Christians always celebrated Easter on the Day of the Lord’s Resurrection (Sunday)</a:t>
            </a:r>
          </a:p>
          <a:p>
            <a:pPr eaLnBrk="1" hangingPunct="1"/>
            <a:r>
              <a:rPr lang="en-US" altLang="en-US"/>
              <a:t>Time of persecutions, demanding catechumenate period, sponsors verified </a:t>
            </a:r>
          </a:p>
          <a:p>
            <a:pPr eaLnBrk="1" hangingPunct="1"/>
            <a:r>
              <a:rPr lang="en-US" altLang="en-US"/>
              <a:t>Preparation for making/renewing baptismal promises at Easter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60DCAF3-5EEB-4B45-A583-1B5F73FAC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FDB40F-C0C7-4CC4-A462-F1118DCFE95E}" type="slidenum">
              <a:rPr lang="en-US" altLang="en-US" sz="1200"/>
              <a:pPr eaLnBrk="1" hangingPunct="1"/>
              <a:t>14</a:t>
            </a:fld>
            <a:endParaRPr lang="en-US" altLang="en-US" sz="1200"/>
          </a:p>
        </p:txBody>
      </p:sp>
      <p:sp>
        <p:nvSpPr>
          <p:cNvPr id="50179" name="Rectangle 2">
            <a:extLst>
              <a:ext uri="{FF2B5EF4-FFF2-40B4-BE49-F238E27FC236}">
                <a16:creationId xmlns:a16="http://schemas.microsoft.com/office/drawing/2014/main" id="{22EC4CCB-ACC7-4339-B3FF-4464FA3684E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6490D24-CF91-403C-9CCD-0F2F40569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F768348-0865-4DB3-916C-C15E41813D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E767621-DDEB-40BF-98D1-4AFD16B2D3CB}" type="slidenum">
              <a:rPr lang="en-US" altLang="en-US" sz="1200"/>
              <a:pPr eaLnBrk="1" hangingPunct="1"/>
              <a:t>15</a:t>
            </a:fld>
            <a:endParaRPr lang="en-US" altLang="en-US" sz="1200"/>
          </a:p>
        </p:txBody>
      </p:sp>
      <p:sp>
        <p:nvSpPr>
          <p:cNvPr id="51203" name="Rectangle 2">
            <a:extLst>
              <a:ext uri="{FF2B5EF4-FFF2-40B4-BE49-F238E27FC236}">
                <a16:creationId xmlns:a16="http://schemas.microsoft.com/office/drawing/2014/main" id="{01C02E09-574E-408E-B4D7-8A8F3A78CAEE}"/>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42B9F6E0-3663-4C25-8D74-496C0D2DB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Ashes are an ancient symbol of repentance</a:t>
            </a:r>
          </a:p>
          <a:p>
            <a:pPr eaLnBrk="1" hangingPunct="1"/>
            <a:endParaRPr lang="en-US" altLang="en-US" dirty="0"/>
          </a:p>
          <a:p>
            <a:pPr eaLnBrk="1" hangingPunct="1"/>
            <a:r>
              <a:rPr lang="en-US" altLang="en-US" dirty="0"/>
              <a:t>Reminder of our death</a:t>
            </a:r>
          </a:p>
          <a:p>
            <a:pPr eaLnBrk="1" hangingPunct="1"/>
            <a:endParaRPr lang="en-US" altLang="en-US" dirty="0"/>
          </a:p>
          <a:p>
            <a:pPr eaLnBrk="1" hangingPunct="1"/>
            <a:r>
              <a:rPr lang="en-US" altLang="en-US" dirty="0"/>
              <a:t>A symbol:  how we live our lives does, in fact, matter.</a:t>
            </a:r>
          </a:p>
          <a:p>
            <a:pPr eaLnBrk="1" hangingPunct="1"/>
            <a:endParaRPr lang="en-US" altLang="en-US" dirty="0"/>
          </a:p>
          <a:p>
            <a:pPr eaLnBrk="1" hangingPunct="1"/>
            <a:r>
              <a:rPr lang="en-US" altLang="en-US" dirty="0"/>
              <a:t>Jesus says Mark 1:15 Repent and believe in the Gospel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16DB4BE-64E0-42AA-BE80-60A2D1F62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9EACF8-FCF9-411C-87FF-E9BB4BE48916}" type="slidenum">
              <a:rPr lang="en-US" altLang="en-US" sz="1200"/>
              <a:pPr eaLnBrk="1" hangingPunct="1"/>
              <a:t>16</a:t>
            </a:fld>
            <a:endParaRPr lang="en-US" altLang="en-US" sz="1200"/>
          </a:p>
        </p:txBody>
      </p:sp>
      <p:sp>
        <p:nvSpPr>
          <p:cNvPr id="52227" name="Rectangle 2">
            <a:extLst>
              <a:ext uri="{FF2B5EF4-FFF2-40B4-BE49-F238E27FC236}">
                <a16:creationId xmlns:a16="http://schemas.microsoft.com/office/drawing/2014/main" id="{838B4FB3-14FC-4993-86E0-47C527F7060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BBC1C3B-D117-4342-A7E4-F2E8180723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1E9EF24-E25F-49A0-A5F1-E9CF339A6F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31743F-6360-4A4D-9900-614647E3286D}" type="slidenum">
              <a:rPr lang="en-US" altLang="en-US" sz="1200"/>
              <a:pPr eaLnBrk="1" hangingPunct="1"/>
              <a:t>17</a:t>
            </a:fld>
            <a:endParaRPr lang="en-US" altLang="en-US" sz="1200"/>
          </a:p>
        </p:txBody>
      </p:sp>
      <p:sp>
        <p:nvSpPr>
          <p:cNvPr id="53251" name="Rectangle 2">
            <a:extLst>
              <a:ext uri="{FF2B5EF4-FFF2-40B4-BE49-F238E27FC236}">
                <a16:creationId xmlns:a16="http://schemas.microsoft.com/office/drawing/2014/main" id="{1FFA5AC8-4D73-43C2-901F-764DC3278446}"/>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CE5C705-A786-4425-A0A1-A1166D37B9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C58100C-2A90-42FC-892C-E2466C4C1B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58674D-326F-4B58-94B9-E2F5E8954A84}" type="slidenum">
              <a:rPr lang="en-US" altLang="en-US" sz="1200"/>
              <a:pPr eaLnBrk="1" hangingPunct="1"/>
              <a:t>18</a:t>
            </a:fld>
            <a:endParaRPr lang="en-US" altLang="en-US" sz="1200"/>
          </a:p>
        </p:txBody>
      </p:sp>
      <p:sp>
        <p:nvSpPr>
          <p:cNvPr id="54275" name="Rectangle 2">
            <a:extLst>
              <a:ext uri="{FF2B5EF4-FFF2-40B4-BE49-F238E27FC236}">
                <a16:creationId xmlns:a16="http://schemas.microsoft.com/office/drawing/2014/main" id="{16860847-28AE-426A-AC5E-BA38E084B44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D178FAD4-CDB2-49ED-AFF8-EDEBEFE7DE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Readings for Year A….should be used during the RCIA Rite Masses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0FDF0A7-C98E-4BBE-A532-F86549ADEE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A0E954-B0CF-48BB-B5C5-A3661C2D20DA}" type="slidenum">
              <a:rPr lang="en-US" altLang="en-US" sz="1200"/>
              <a:pPr eaLnBrk="1" hangingPunct="1"/>
              <a:t>19</a:t>
            </a:fld>
            <a:endParaRPr lang="en-US" altLang="en-US" sz="1200"/>
          </a:p>
        </p:txBody>
      </p:sp>
      <p:sp>
        <p:nvSpPr>
          <p:cNvPr id="55299" name="Rectangle 2">
            <a:extLst>
              <a:ext uri="{FF2B5EF4-FFF2-40B4-BE49-F238E27FC236}">
                <a16:creationId xmlns:a16="http://schemas.microsoft.com/office/drawing/2014/main" id="{B79631E5-56E1-4CF0-B02D-99928D8D727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04C088C-013B-46DE-B84F-7AC8DE126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180C4E9-F714-4E80-A5DA-6E73812512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7438FB-7BF4-4812-90EA-C1AF47B015B4}" type="slidenum">
              <a:rPr lang="en-US" altLang="en-US" sz="1200"/>
              <a:pPr eaLnBrk="1" hangingPunct="1"/>
              <a:t>2</a:t>
            </a:fld>
            <a:endParaRPr lang="en-US" altLang="en-US" sz="1200"/>
          </a:p>
        </p:txBody>
      </p:sp>
      <p:sp>
        <p:nvSpPr>
          <p:cNvPr id="37891" name="Rectangle 2">
            <a:extLst>
              <a:ext uri="{FF2B5EF4-FFF2-40B4-BE49-F238E27FC236}">
                <a16:creationId xmlns:a16="http://schemas.microsoft.com/office/drawing/2014/main" id="{E49B2322-B2B9-4F01-BC9E-86FD57AE45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BF5D397-D6C4-4182-8769-1424C5E2A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3AD643F-525A-4A25-BE4D-4EAF42084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629F9D9-008C-4854-8259-2DE5042C6767}" type="slidenum">
              <a:rPr lang="en-US" altLang="en-US" sz="1200"/>
              <a:pPr eaLnBrk="1" hangingPunct="1"/>
              <a:t>20</a:t>
            </a:fld>
            <a:endParaRPr lang="en-US" altLang="en-US" sz="1200"/>
          </a:p>
        </p:txBody>
      </p:sp>
      <p:sp>
        <p:nvSpPr>
          <p:cNvPr id="56323" name="Rectangle 2">
            <a:extLst>
              <a:ext uri="{FF2B5EF4-FFF2-40B4-BE49-F238E27FC236}">
                <a16:creationId xmlns:a16="http://schemas.microsoft.com/office/drawing/2014/main" id="{9A98A32A-62DD-493C-863B-9DE38DB133A8}"/>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5C6CEB9E-042B-45B5-BC2E-37CD37467F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Goal of all 3 is to live out our Baptismal promises:  witness to Christ in the world</a:t>
            </a:r>
          </a:p>
          <a:p>
            <a:pPr eaLnBrk="1" hangingPunct="1"/>
            <a:r>
              <a:rPr lang="en-US" altLang="en-US" dirty="0"/>
              <a:t>It is to be affective:  formative and changing our hearts</a:t>
            </a:r>
          </a:p>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CBABB6F-F38C-459D-8B45-0D18970876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F0002F-E9FC-4D11-AD2D-552441CDF59E}" type="slidenum">
              <a:rPr lang="en-US" altLang="en-US" sz="1200"/>
              <a:pPr eaLnBrk="1" hangingPunct="1"/>
              <a:t>21</a:t>
            </a:fld>
            <a:endParaRPr lang="en-US" altLang="en-US" sz="1200"/>
          </a:p>
        </p:txBody>
      </p:sp>
      <p:sp>
        <p:nvSpPr>
          <p:cNvPr id="57347" name="Rectangle 2">
            <a:extLst>
              <a:ext uri="{FF2B5EF4-FFF2-40B4-BE49-F238E27FC236}">
                <a16:creationId xmlns:a16="http://schemas.microsoft.com/office/drawing/2014/main" id="{4D91BC04-9E43-41B3-A656-BAB68F4B4D50}"/>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B35803F5-D979-499D-AAF3-5CFC59436D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LISTEN</a:t>
            </a:r>
          </a:p>
          <a:p>
            <a:pPr eaLnBrk="1" hangingPunct="1"/>
            <a:r>
              <a:rPr lang="en-US" altLang="en-US"/>
              <a:t>Pray for strength to make the changes in our lives that our reflection tells us are necessary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7AC4B60-57BA-418C-B872-187C40ACA6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440FA6-3E08-4C2C-A225-197CAFDE89A7}" type="slidenum">
              <a:rPr lang="en-US" altLang="en-US" sz="1200"/>
              <a:pPr eaLnBrk="1" hangingPunct="1"/>
              <a:t>22</a:t>
            </a:fld>
            <a:endParaRPr lang="en-US" altLang="en-US" sz="1200"/>
          </a:p>
        </p:txBody>
      </p:sp>
      <p:sp>
        <p:nvSpPr>
          <p:cNvPr id="58371" name="Rectangle 2">
            <a:extLst>
              <a:ext uri="{FF2B5EF4-FFF2-40B4-BE49-F238E27FC236}">
                <a16:creationId xmlns:a16="http://schemas.microsoft.com/office/drawing/2014/main" id="{FB11F2B7-FB5B-4BF0-94BF-902861CD24D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8EE1F55-480C-4CA7-842B-F4BE37B19E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Fasting predates lent:  the Paschal fast, 2 days later 40 days before Easter</a:t>
            </a:r>
          </a:p>
          <a:p>
            <a:pPr eaLnBrk="1" hangingPunct="1"/>
            <a:r>
              <a:rPr lang="en-US" altLang="en-US"/>
              <a:t>See Isaiah 58: 6-7</a:t>
            </a:r>
          </a:p>
          <a:p>
            <a:pPr eaLnBrk="1" hangingPunct="1"/>
            <a:r>
              <a:rPr lang="en-US" altLang="en-US"/>
              <a:t>Fasting is an ancient tradition.</a:t>
            </a:r>
          </a:p>
          <a:p>
            <a:pPr eaLnBrk="1" hangingPunct="1"/>
            <a:r>
              <a:rPr lang="en-US" altLang="en-US"/>
              <a:t>Historian writes at beginning of 5</a:t>
            </a:r>
            <a:r>
              <a:rPr lang="en-US" altLang="en-US" baseline="30000"/>
              <a:t>th</a:t>
            </a:r>
            <a:r>
              <a:rPr lang="en-US" altLang="en-US"/>
              <a:t> century of fast/abstain from meat; some ate only fish, some birds also since the birds sprang from the waters in the creation stories.  Some abstain from all forms of meat, including foods derived from animals (milk, eggs, cheese).  Hence tradition of giving eggs on Easter.</a:t>
            </a:r>
          </a:p>
          <a:p>
            <a:pPr eaLnBrk="1" hangingPunct="1"/>
            <a:endParaRPr lang="en-US" altLang="en-US"/>
          </a:p>
          <a:p>
            <a:pPr eaLnBrk="1" hangingPunct="1"/>
            <a:r>
              <a:rPr lang="en-US" altLang="en-US" b="1"/>
              <a:t>Fasting exercises self-control</a:t>
            </a:r>
            <a:r>
              <a:rPr lang="en-US" altLang="en-US"/>
              <a:t>—stands opposite of self-indulgence.</a:t>
            </a:r>
          </a:p>
          <a:p>
            <a:pPr eaLnBrk="1" hangingPunct="1"/>
            <a:r>
              <a:rPr lang="en-US" altLang="en-US"/>
              <a:t>Fasting can also be done for </a:t>
            </a:r>
            <a:r>
              <a:rPr lang="en-US" altLang="en-US" b="1"/>
              <a:t>solidarity</a:t>
            </a:r>
            <a:r>
              <a:rPr lang="en-US" altLang="en-US"/>
              <a:t>—to feel the pain that poor people suffer who lack access to food.  Makes us more appreciate the abundance of food in our culture for most of us.</a:t>
            </a:r>
          </a:p>
          <a:p>
            <a:pPr eaLnBrk="1" hangingPunct="1"/>
            <a:r>
              <a:rPr lang="en-US" altLang="en-US" b="1"/>
              <a:t>Abstaining </a:t>
            </a:r>
            <a:r>
              <a:rPr lang="en-US" altLang="en-US"/>
              <a:t>from meat links us spiritually to less fortunate, </a:t>
            </a:r>
            <a:r>
              <a:rPr lang="en-US" altLang="en-US" b="1"/>
              <a:t>a form of a fast</a:t>
            </a:r>
            <a:r>
              <a:rPr lang="en-US" altLang="en-US"/>
              <a:t>; it is a sacrifice especially in the US where meat is so abundant and part of our daily life.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A9EA1F1-8DDA-4330-8145-C2094F801B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478208-882D-4544-8910-CA8839B045E7}" type="slidenum">
              <a:rPr lang="en-US" altLang="en-US" sz="1200"/>
              <a:pPr eaLnBrk="1" hangingPunct="1"/>
              <a:t>23</a:t>
            </a:fld>
            <a:endParaRPr lang="en-US" altLang="en-US" sz="1200"/>
          </a:p>
        </p:txBody>
      </p:sp>
      <p:sp>
        <p:nvSpPr>
          <p:cNvPr id="59395" name="Rectangle 2">
            <a:extLst>
              <a:ext uri="{FF2B5EF4-FFF2-40B4-BE49-F238E27FC236}">
                <a16:creationId xmlns:a16="http://schemas.microsoft.com/office/drawing/2014/main" id="{56A71EAA-3A3D-4BDE-A745-0C405824143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291545D8-41CC-4E31-88C0-BF51F8E647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7F1B808-C8E4-4564-9950-D073AFED4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B3CA71-6B38-4F7B-9CA2-AEEECD466CAC}" type="slidenum">
              <a:rPr lang="en-US" altLang="en-US" sz="1200"/>
              <a:pPr eaLnBrk="1" hangingPunct="1"/>
              <a:t>24</a:t>
            </a:fld>
            <a:endParaRPr lang="en-US" altLang="en-US" sz="1200"/>
          </a:p>
        </p:txBody>
      </p:sp>
      <p:sp>
        <p:nvSpPr>
          <p:cNvPr id="60419" name="Rectangle 2">
            <a:extLst>
              <a:ext uri="{FF2B5EF4-FFF2-40B4-BE49-F238E27FC236}">
                <a16:creationId xmlns:a16="http://schemas.microsoft.com/office/drawing/2014/main" id="{E2C5D0AF-626A-4A12-93DB-45FFAE1C7C2E}"/>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C2EF787-C471-49B7-914B-159368AE7A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Liturgical color is purple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1BCC9BE-A104-4739-9813-08464B9329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DFB9B9-B374-4E7B-B990-5ABF3257E78A}" type="slidenum">
              <a:rPr lang="en-US" altLang="en-US" sz="1200"/>
              <a:pPr eaLnBrk="1" hangingPunct="1"/>
              <a:t>25</a:t>
            </a:fld>
            <a:endParaRPr lang="en-US" altLang="en-US" sz="1200"/>
          </a:p>
        </p:txBody>
      </p:sp>
      <p:sp>
        <p:nvSpPr>
          <p:cNvPr id="61443" name="Rectangle 2">
            <a:extLst>
              <a:ext uri="{FF2B5EF4-FFF2-40B4-BE49-F238E27FC236}">
                <a16:creationId xmlns:a16="http://schemas.microsoft.com/office/drawing/2014/main" id="{3DB62445-1A85-4C4D-A796-7966BF70AC2A}"/>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FBC5450-6D21-4E97-828B-2E80B80CE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AE63C1A-CA9A-4444-B82A-08CBF2AB9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E6960E3-AA37-4840-B64C-6EBD753CF529}" type="slidenum">
              <a:rPr lang="en-US" altLang="en-US" sz="1200"/>
              <a:pPr eaLnBrk="1" hangingPunct="1"/>
              <a:t>26</a:t>
            </a:fld>
            <a:endParaRPr lang="en-US" altLang="en-US" sz="1200"/>
          </a:p>
        </p:txBody>
      </p:sp>
      <p:sp>
        <p:nvSpPr>
          <p:cNvPr id="62467" name="Rectangle 2">
            <a:extLst>
              <a:ext uri="{FF2B5EF4-FFF2-40B4-BE49-F238E27FC236}">
                <a16:creationId xmlns:a16="http://schemas.microsoft.com/office/drawing/2014/main" id="{64F9ECB0-E57E-4690-A084-D048981F1F8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5E46678-C492-4C12-A255-4C14D831E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CAA0FD7-7D80-43C4-AFC7-51027B4B0D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736979-561F-49F0-A23D-B6BA685D8C27}" type="slidenum">
              <a:rPr lang="en-US" altLang="en-US" sz="1200"/>
              <a:pPr eaLnBrk="1" hangingPunct="1"/>
              <a:t>27</a:t>
            </a:fld>
            <a:endParaRPr lang="en-US" altLang="en-US" sz="1200"/>
          </a:p>
        </p:txBody>
      </p:sp>
      <p:sp>
        <p:nvSpPr>
          <p:cNvPr id="63491" name="Rectangle 2">
            <a:extLst>
              <a:ext uri="{FF2B5EF4-FFF2-40B4-BE49-F238E27FC236}">
                <a16:creationId xmlns:a16="http://schemas.microsoft.com/office/drawing/2014/main" id="{EE0B0E87-8A08-43C0-B49C-234BF68556D7}"/>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F134B20-860C-4B93-8367-1946E971E9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267BD36-6E38-4718-B255-0696FF72F5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1AF469-79E2-4F10-99DD-3D25A3D4BF7E}" type="slidenum">
              <a:rPr lang="en-US" altLang="en-US" sz="1200"/>
              <a:pPr eaLnBrk="1" hangingPunct="1"/>
              <a:t>28</a:t>
            </a:fld>
            <a:endParaRPr lang="en-US" altLang="en-US" sz="1200"/>
          </a:p>
        </p:txBody>
      </p:sp>
      <p:sp>
        <p:nvSpPr>
          <p:cNvPr id="64515" name="Rectangle 2">
            <a:extLst>
              <a:ext uri="{FF2B5EF4-FFF2-40B4-BE49-F238E27FC236}">
                <a16:creationId xmlns:a16="http://schemas.microsoft.com/office/drawing/2014/main" id="{59A95555-ADDA-4C18-94A1-53E99126718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DCCEDF4-C3CD-466C-A6A5-E7301C8707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0E6B334-681D-4357-A51E-6789DDB0A9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6BBEDD4-8A85-4A88-ABB9-17DF2C84B60A}" type="slidenum">
              <a:rPr lang="en-US" altLang="en-US" sz="1200"/>
              <a:pPr eaLnBrk="1" hangingPunct="1"/>
              <a:t>29</a:t>
            </a:fld>
            <a:endParaRPr lang="en-US" altLang="en-US" sz="1200"/>
          </a:p>
        </p:txBody>
      </p:sp>
      <p:sp>
        <p:nvSpPr>
          <p:cNvPr id="65539" name="Rectangle 2">
            <a:extLst>
              <a:ext uri="{FF2B5EF4-FFF2-40B4-BE49-F238E27FC236}">
                <a16:creationId xmlns:a16="http://schemas.microsoft.com/office/drawing/2014/main" id="{B53F3E93-6210-4444-AB29-E2156F5937C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E2B66C5-02DA-4030-B08E-2534EDA73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D59B448-8F32-4F27-A099-69A539D94D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50AEDA-C03A-4184-A927-F77BC42FC23D}" type="slidenum">
              <a:rPr lang="en-US" altLang="en-US" sz="1200"/>
              <a:pPr eaLnBrk="1" hangingPunct="1"/>
              <a:t>3</a:t>
            </a:fld>
            <a:endParaRPr lang="en-US" altLang="en-US" sz="1200"/>
          </a:p>
        </p:txBody>
      </p:sp>
      <p:sp>
        <p:nvSpPr>
          <p:cNvPr id="38915" name="Rectangle 2">
            <a:extLst>
              <a:ext uri="{FF2B5EF4-FFF2-40B4-BE49-F238E27FC236}">
                <a16:creationId xmlns:a16="http://schemas.microsoft.com/office/drawing/2014/main" id="{3D73DCAA-D281-4CBB-B753-A0DAB1D6A2D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227A52C-4A13-47FC-9C7B-FF768637D4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F84B57C-328F-4C8E-88E5-7A30D9753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FFE1389-3D61-438C-B9D0-8371BCEB9BF8}" type="slidenum">
              <a:rPr lang="en-US" altLang="en-US" sz="1200"/>
              <a:pPr eaLnBrk="1" hangingPunct="1"/>
              <a:t>30</a:t>
            </a:fld>
            <a:endParaRPr lang="en-US" altLang="en-US" sz="1200"/>
          </a:p>
        </p:txBody>
      </p:sp>
      <p:sp>
        <p:nvSpPr>
          <p:cNvPr id="66563" name="Rectangle 2">
            <a:extLst>
              <a:ext uri="{FF2B5EF4-FFF2-40B4-BE49-F238E27FC236}">
                <a16:creationId xmlns:a16="http://schemas.microsoft.com/office/drawing/2014/main" id="{C4EDE777-A1DB-4190-A429-8D970F519E50}"/>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B093A5A-082D-4F32-8D87-50E897B23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32BED60-2E2C-4EC9-A6DB-04699C997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A0B82E-3551-45BC-9DA3-224829914B70}" type="slidenum">
              <a:rPr lang="en-US" altLang="en-US" sz="1200"/>
              <a:pPr eaLnBrk="1" hangingPunct="1"/>
              <a:t>31</a:t>
            </a:fld>
            <a:endParaRPr lang="en-US" altLang="en-US" sz="1200"/>
          </a:p>
        </p:txBody>
      </p:sp>
      <p:sp>
        <p:nvSpPr>
          <p:cNvPr id="67587" name="Rectangle 2">
            <a:extLst>
              <a:ext uri="{FF2B5EF4-FFF2-40B4-BE49-F238E27FC236}">
                <a16:creationId xmlns:a16="http://schemas.microsoft.com/office/drawing/2014/main" id="{81078736-6CD5-4AAF-87B2-408C6D09EC78}"/>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1CAA910A-1DF8-4531-A7F8-C84579391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0B38D-F798-46B2-865F-746359330228}" type="slidenum">
              <a:rPr lang="en-US" altLang="en-US" smtClean="0"/>
              <a:pPr/>
              <a:t>41</a:t>
            </a:fld>
            <a:endParaRPr lang="en-US" altLang="en-US"/>
          </a:p>
        </p:txBody>
      </p:sp>
    </p:spTree>
    <p:extLst>
      <p:ext uri="{BB962C8B-B14F-4D97-AF65-F5344CB8AC3E}">
        <p14:creationId xmlns:p14="http://schemas.microsoft.com/office/powerpoint/2010/main" val="4003393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1F833ED-3536-4225-B740-42504B459A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E262E6-0568-440F-BEF1-CB37E8F525B4}" type="slidenum">
              <a:rPr lang="en-US" altLang="en-US" sz="1200"/>
              <a:pPr eaLnBrk="1" hangingPunct="1"/>
              <a:t>45</a:t>
            </a:fld>
            <a:endParaRPr lang="en-US" altLang="en-US" sz="1200"/>
          </a:p>
        </p:txBody>
      </p:sp>
      <p:sp>
        <p:nvSpPr>
          <p:cNvPr id="69635" name="Rectangle 2">
            <a:extLst>
              <a:ext uri="{FF2B5EF4-FFF2-40B4-BE49-F238E27FC236}">
                <a16:creationId xmlns:a16="http://schemas.microsoft.com/office/drawing/2014/main" id="{AF6BDDF2-2958-40B9-8B47-324B30AB9E3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F1828B4-EB40-43DF-9DEE-D64D3B33BE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78AD244-A8F1-4402-AEC3-3ABE5FBAA4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2FADF3-E0C3-4BCE-8DA6-90A19F3B3E06}" type="slidenum">
              <a:rPr lang="en-US" altLang="en-US" sz="1200"/>
              <a:pPr eaLnBrk="1" hangingPunct="1"/>
              <a:t>4</a:t>
            </a:fld>
            <a:endParaRPr lang="en-US" altLang="en-US" sz="1200"/>
          </a:p>
        </p:txBody>
      </p:sp>
      <p:sp>
        <p:nvSpPr>
          <p:cNvPr id="39939" name="Rectangle 2">
            <a:extLst>
              <a:ext uri="{FF2B5EF4-FFF2-40B4-BE49-F238E27FC236}">
                <a16:creationId xmlns:a16="http://schemas.microsoft.com/office/drawing/2014/main" id="{9463F625-A0A4-4593-B274-FF432B328AF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A085341-70EC-40EE-BA14-3BBA9AB8F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78D9C77-A31C-4678-BA7E-BEE5D7847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670C91-6787-40D5-AB77-3E4761565672}" type="slidenum">
              <a:rPr lang="en-US" altLang="en-US" sz="1200"/>
              <a:pPr eaLnBrk="1" hangingPunct="1"/>
              <a:t>5</a:t>
            </a:fld>
            <a:endParaRPr lang="en-US" altLang="en-US" sz="1200"/>
          </a:p>
        </p:txBody>
      </p:sp>
      <p:sp>
        <p:nvSpPr>
          <p:cNvPr id="40963" name="Rectangle 2">
            <a:extLst>
              <a:ext uri="{FF2B5EF4-FFF2-40B4-BE49-F238E27FC236}">
                <a16:creationId xmlns:a16="http://schemas.microsoft.com/office/drawing/2014/main" id="{A6268BFC-CD79-4AA1-9978-28C4237F7D6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8022111-67C1-42B9-B1AA-8001480ED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4086B7D-981E-44E4-89F7-41E5B09C9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AE306C-9C0B-436F-AE0D-59EF89E5B7D5}" type="slidenum">
              <a:rPr lang="en-US" altLang="en-US" sz="1200"/>
              <a:pPr eaLnBrk="1" hangingPunct="1"/>
              <a:t>6</a:t>
            </a:fld>
            <a:endParaRPr lang="en-US" altLang="en-US" sz="1200"/>
          </a:p>
        </p:txBody>
      </p:sp>
      <p:sp>
        <p:nvSpPr>
          <p:cNvPr id="41987" name="Rectangle 2">
            <a:extLst>
              <a:ext uri="{FF2B5EF4-FFF2-40B4-BE49-F238E27FC236}">
                <a16:creationId xmlns:a16="http://schemas.microsoft.com/office/drawing/2014/main" id="{23BAB1D6-C82B-426F-9138-BD61EB9C2E4C}"/>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22D3550-BE38-4090-92E0-30AC5703B6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word LENT comes from the Old English word meaning lengthen of days.  After the Winter Solstice, our daylight hours are getting longer as we race toward the Spring Equinox.</a:t>
            </a:r>
          </a:p>
          <a:p>
            <a:pPr eaLnBrk="1" hangingPunct="1"/>
            <a:endParaRPr lang="en-US" altLang="en-US" dirty="0"/>
          </a:p>
          <a:p>
            <a:pPr eaLnBrk="1" hangingPunct="1"/>
            <a:r>
              <a:rPr lang="en-US" altLang="en-US" dirty="0"/>
              <a:t>The liturgical season of 40 days which begins on Ash Wednesday and ends with the celebration of the Paschal Mystery (Easter Triduum).  Lent is the primary penitential season in the Church’s liturgical year, reflecting the forty days Jesus spent in the desert in fasting and prayer.</a:t>
            </a:r>
          </a:p>
          <a:p>
            <a:pPr eaLnBrk="1" hangingPunct="1"/>
            <a:endParaRPr lang="en-US" altLang="en-US" dirty="0"/>
          </a:p>
          <a:p>
            <a:pPr eaLnBrk="1" hangingPunct="1"/>
            <a:r>
              <a:rPr lang="en-US" altLang="en-US" dirty="0"/>
              <a:t>2 natures of Lent</a:t>
            </a:r>
          </a:p>
          <a:p>
            <a:pPr eaLnBrk="1" hangingPunct="1"/>
            <a:r>
              <a:rPr lang="en-US" altLang="en-US" dirty="0"/>
              <a:t>Traditionally time for catechumens to prepare for baptism</a:t>
            </a:r>
          </a:p>
          <a:p>
            <a:pPr eaLnBrk="1" hangingPunct="1"/>
            <a:r>
              <a:rPr lang="en-US" altLang="en-US" dirty="0"/>
              <a:t>All are called to reflect and to evaluate how they are living out their baptismal promises</a:t>
            </a:r>
          </a:p>
          <a:p>
            <a:pPr eaLnBrk="1" hangingPunct="1"/>
            <a:r>
              <a:rPr lang="en-US" altLang="en-US" dirty="0"/>
              <a:t>All are called to examine our life; are we ready for the coming of the bridegroom?  If not, what do we have to do to get ready?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96819A5-994E-43AA-BED6-A47986456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C2D97C-60CA-4C53-8969-BA9AD1C4E595}" type="slidenum">
              <a:rPr lang="en-US" altLang="en-US" sz="1200"/>
              <a:pPr eaLnBrk="1" hangingPunct="1"/>
              <a:t>7</a:t>
            </a:fld>
            <a:endParaRPr lang="en-US" altLang="en-US" sz="1200"/>
          </a:p>
        </p:txBody>
      </p:sp>
      <p:sp>
        <p:nvSpPr>
          <p:cNvPr id="43011" name="Rectangle 2">
            <a:extLst>
              <a:ext uri="{FF2B5EF4-FFF2-40B4-BE49-F238E27FC236}">
                <a16:creationId xmlns:a16="http://schemas.microsoft.com/office/drawing/2014/main" id="{89E676E1-2149-467E-9DD1-01BFE0D44062}"/>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8E860EB-A250-4E32-9106-938DC94F4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liturgical season of 40 days which begins on Ash Wednesday and ends with the celebration of the Paschal Mystery (Easter Triduum).  Lent is the primary penitential season in the Church’s liturgical year, reflecting the forty days Jesus spent in the desert in fasting and prayer.</a:t>
            </a:r>
          </a:p>
          <a:p>
            <a:pPr eaLnBrk="1" hangingPunct="1"/>
            <a:endParaRPr lang="en-US" altLang="en-US"/>
          </a:p>
          <a:p>
            <a:pPr eaLnBrk="1" hangingPunct="1"/>
            <a:r>
              <a:rPr lang="en-US" altLang="en-US"/>
              <a:t>2 natures of Lent</a:t>
            </a:r>
          </a:p>
          <a:p>
            <a:pPr eaLnBrk="1" hangingPunct="1"/>
            <a:r>
              <a:rPr lang="en-US" altLang="en-US"/>
              <a:t>Traditionally time for catechumens to prepare for baptism</a:t>
            </a:r>
          </a:p>
          <a:p>
            <a:pPr eaLnBrk="1" hangingPunct="1"/>
            <a:r>
              <a:rPr lang="en-US" altLang="en-US"/>
              <a:t>All are called to reflect and to evaluate how they are living out their baptismal promises</a:t>
            </a:r>
          </a:p>
          <a:p>
            <a:pPr eaLnBrk="1" hangingPunct="1"/>
            <a:r>
              <a:rPr lang="en-US" altLang="en-US"/>
              <a:t>All are called to examine our life; are we ready for the coming of the bridegroom?  If not, what do we have to do to get ready?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5598BC4-2BC0-416F-856C-10D7C463C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270EAB-DCC9-4A51-8F1A-CAFAF78FE6C3}" type="slidenum">
              <a:rPr lang="en-US" altLang="en-US" sz="1200"/>
              <a:pPr eaLnBrk="1" hangingPunct="1"/>
              <a:t>8</a:t>
            </a:fld>
            <a:endParaRPr lang="en-US" altLang="en-US" sz="1200"/>
          </a:p>
        </p:txBody>
      </p:sp>
      <p:sp>
        <p:nvSpPr>
          <p:cNvPr id="44035" name="Rectangle 2">
            <a:extLst>
              <a:ext uri="{FF2B5EF4-FFF2-40B4-BE49-F238E27FC236}">
                <a16:creationId xmlns:a16="http://schemas.microsoft.com/office/drawing/2014/main" id="{1C5C9DBD-D229-4821-9DAE-6C367DEA510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DC137A0-0D18-4805-824D-E545FE5B3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a:t>Numbers in the Bible not taken literally, always symbolic: 3 meanings</a:t>
            </a:r>
          </a:p>
          <a:p>
            <a:pPr marL="228600" indent="-228600" eaLnBrk="1" hangingPunct="1"/>
            <a:endParaRPr lang="en-US" altLang="en-US" dirty="0"/>
          </a:p>
          <a:p>
            <a:pPr marL="228600" indent="-228600" eaLnBrk="1" hangingPunct="1"/>
            <a:r>
              <a:rPr lang="en-US" altLang="en-US" dirty="0"/>
              <a:t>1)	Generation, fullness, completion</a:t>
            </a:r>
          </a:p>
          <a:p>
            <a:pPr marL="228600" indent="-228600" eaLnBrk="1" hangingPunct="1"/>
            <a:endParaRPr lang="en-US" altLang="en-US" dirty="0"/>
          </a:p>
          <a:p>
            <a:pPr marL="228600" indent="-228600" eaLnBrk="1" hangingPunct="1"/>
            <a:r>
              <a:rPr lang="en-US" altLang="en-US" dirty="0"/>
              <a:t>2)	But also, this longer period of time has </a:t>
            </a:r>
            <a:r>
              <a:rPr lang="en-US" altLang="en-US" b="1" dirty="0"/>
              <a:t>content</a:t>
            </a:r>
            <a:r>
              <a:rPr lang="en-US" altLang="en-US" dirty="0"/>
              <a:t>, it is a time of need, of struggle, of testing.</a:t>
            </a:r>
          </a:p>
          <a:p>
            <a:pPr marL="228600" indent="-228600" eaLnBrk="1" hangingPunct="1"/>
            <a:endParaRPr lang="en-US" altLang="en-US" dirty="0"/>
          </a:p>
          <a:p>
            <a:pPr marL="228600" indent="-228600" eaLnBrk="1" hangingPunct="1">
              <a:buFontTx/>
              <a:buAutoNum type="arabicParenR" startAt="3"/>
            </a:pPr>
            <a:r>
              <a:rPr lang="en-US" altLang="en-US" dirty="0"/>
              <a:t>Forty denotes a period of preparation for some special action of the Lord, it is a time of grace.</a:t>
            </a:r>
          </a:p>
          <a:p>
            <a:pPr marL="228600" indent="-228600" eaLnBrk="1" hangingPunct="1"/>
            <a:r>
              <a:rPr lang="en-US" altLang="en-US" dirty="0"/>
              <a:t>After flood, a new creation :blessing of baptismal water at baptism:  The waters of the great flood you made a sign of the waters of baptism, which bring an end to sin and a new beginning to goodness.</a:t>
            </a:r>
          </a:p>
          <a:p>
            <a:pPr marL="228600" indent="-228600" eaLnBrk="1" hangingPunct="1"/>
            <a:r>
              <a:rPr lang="en-US" altLang="en-US" dirty="0"/>
              <a:t>After each period, there was a strengthening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CD2417B-BD19-4132-B3DE-232D86FEB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B88CF5-F9C7-4104-B3E4-A0F7054EB22C}" type="slidenum">
              <a:rPr lang="en-US" altLang="en-US" sz="1200"/>
              <a:pPr eaLnBrk="1" hangingPunct="1"/>
              <a:t>9</a:t>
            </a:fld>
            <a:endParaRPr lang="en-US" altLang="en-US" sz="1200"/>
          </a:p>
        </p:txBody>
      </p:sp>
      <p:sp>
        <p:nvSpPr>
          <p:cNvPr id="45059" name="Rectangle 2">
            <a:extLst>
              <a:ext uri="{FF2B5EF4-FFF2-40B4-BE49-F238E27FC236}">
                <a16:creationId xmlns:a16="http://schemas.microsoft.com/office/drawing/2014/main" id="{6E8DF352-FECE-40E6-A509-59E0B9E0A0E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C742C72-BA0E-42A1-957F-DF70F0EBB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Just as the length of time is more or less symbolic, the place is also.</a:t>
            </a:r>
          </a:p>
          <a:p>
            <a:pPr eaLnBrk="1" hangingPunct="1"/>
            <a:r>
              <a:rPr lang="en-US" altLang="en-US"/>
              <a:t>Desert a dangerous place</a:t>
            </a:r>
          </a:p>
          <a:p>
            <a:pPr eaLnBrk="1" hangingPunct="1"/>
            <a:r>
              <a:rPr lang="en-US" altLang="en-US"/>
              <a:t>Gospels tell of Jesus going to the desert to face temptation to pleasure, power, and fame.</a:t>
            </a:r>
          </a:p>
          <a:p>
            <a:pPr eaLnBrk="1" hangingPunct="1"/>
            <a:r>
              <a:rPr lang="en-US" altLang="en-US"/>
              <a:t>Satisfy physical needs (turn stone into bread); manifest authority (all this will be yours) make demands on God to become famous (throw yourself down).</a:t>
            </a:r>
          </a:p>
          <a:p>
            <a:pPr eaLnBrk="1" hangingPunct="1"/>
            <a:r>
              <a:rPr lang="en-US" altLang="en-US"/>
              <a:t>Lent is the Church’s wilderness, desert experience; a time set apart to focus on the basic questions; do you reject satan?  And all his works?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03EB240-F57D-4B5C-9DAD-7DD83CFC6B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4F79BA-11E1-4F57-8987-C67CED06C9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B2A7D8-56B6-48E0-AA4E-6178C11649BA}"/>
              </a:ext>
            </a:extLst>
          </p:cNvPr>
          <p:cNvSpPr>
            <a:spLocks noGrp="1" noChangeArrowheads="1"/>
          </p:cNvSpPr>
          <p:nvPr>
            <p:ph type="sldNum" sz="quarter" idx="12"/>
          </p:nvPr>
        </p:nvSpPr>
        <p:spPr>
          <a:ln/>
        </p:spPr>
        <p:txBody>
          <a:bodyPr/>
          <a:lstStyle>
            <a:lvl1pPr>
              <a:defRPr/>
            </a:lvl1pPr>
          </a:lstStyle>
          <a:p>
            <a:fld id="{177EFC36-B238-48E7-BF14-3F1C338A85B7}" type="slidenum">
              <a:rPr lang="en-US" altLang="en-US"/>
              <a:pPr/>
              <a:t>‹#›</a:t>
            </a:fld>
            <a:endParaRPr lang="en-US" altLang="en-US"/>
          </a:p>
        </p:txBody>
      </p:sp>
    </p:spTree>
    <p:extLst>
      <p:ext uri="{BB962C8B-B14F-4D97-AF65-F5344CB8AC3E}">
        <p14:creationId xmlns:p14="http://schemas.microsoft.com/office/powerpoint/2010/main" val="64965362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740A15-01C9-494C-80E5-3A465AD147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01B5BD-D72F-4059-A1BB-C87EE646F7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F1CB5D-CE72-4890-8E90-663E69F28019}"/>
              </a:ext>
            </a:extLst>
          </p:cNvPr>
          <p:cNvSpPr>
            <a:spLocks noGrp="1" noChangeArrowheads="1"/>
          </p:cNvSpPr>
          <p:nvPr>
            <p:ph type="sldNum" sz="quarter" idx="12"/>
          </p:nvPr>
        </p:nvSpPr>
        <p:spPr>
          <a:ln/>
        </p:spPr>
        <p:txBody>
          <a:bodyPr/>
          <a:lstStyle>
            <a:lvl1pPr>
              <a:defRPr/>
            </a:lvl1pPr>
          </a:lstStyle>
          <a:p>
            <a:fld id="{00F1DE47-6158-40FF-A3C6-C5530A56A19D}" type="slidenum">
              <a:rPr lang="en-US" altLang="en-US"/>
              <a:pPr/>
              <a:t>‹#›</a:t>
            </a:fld>
            <a:endParaRPr lang="en-US" altLang="en-US"/>
          </a:p>
        </p:txBody>
      </p:sp>
    </p:spTree>
    <p:extLst>
      <p:ext uri="{BB962C8B-B14F-4D97-AF65-F5344CB8AC3E}">
        <p14:creationId xmlns:p14="http://schemas.microsoft.com/office/powerpoint/2010/main" val="132847018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F21EA1-E3EA-4A9A-8F01-1DFFB641D1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C3F201-9A22-464D-BF78-7DCC2F0463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4A21CC-0657-46BF-AD60-FFF8357542FD}"/>
              </a:ext>
            </a:extLst>
          </p:cNvPr>
          <p:cNvSpPr>
            <a:spLocks noGrp="1" noChangeArrowheads="1"/>
          </p:cNvSpPr>
          <p:nvPr>
            <p:ph type="sldNum" sz="quarter" idx="12"/>
          </p:nvPr>
        </p:nvSpPr>
        <p:spPr>
          <a:ln/>
        </p:spPr>
        <p:txBody>
          <a:bodyPr/>
          <a:lstStyle>
            <a:lvl1pPr>
              <a:defRPr/>
            </a:lvl1pPr>
          </a:lstStyle>
          <a:p>
            <a:fld id="{09E6EDDB-A706-4567-833E-FF925BE36473}" type="slidenum">
              <a:rPr lang="en-US" altLang="en-US"/>
              <a:pPr/>
              <a:t>‹#›</a:t>
            </a:fld>
            <a:endParaRPr lang="en-US" altLang="en-US"/>
          </a:p>
        </p:txBody>
      </p:sp>
    </p:spTree>
    <p:extLst>
      <p:ext uri="{BB962C8B-B14F-4D97-AF65-F5344CB8AC3E}">
        <p14:creationId xmlns:p14="http://schemas.microsoft.com/office/powerpoint/2010/main" val="312823891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51A6A2A-8D8C-42CA-BBA6-C0EBD87E73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6ACE37-9A56-43A7-A1B8-9CDE1E89DA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57F7F9-A3DD-4C0E-B5B1-E7086DAC14AA}"/>
              </a:ext>
            </a:extLst>
          </p:cNvPr>
          <p:cNvSpPr>
            <a:spLocks noGrp="1" noChangeArrowheads="1"/>
          </p:cNvSpPr>
          <p:nvPr>
            <p:ph type="sldNum" sz="quarter" idx="12"/>
          </p:nvPr>
        </p:nvSpPr>
        <p:spPr>
          <a:ln/>
        </p:spPr>
        <p:txBody>
          <a:bodyPr/>
          <a:lstStyle>
            <a:lvl1pPr>
              <a:defRPr/>
            </a:lvl1pPr>
          </a:lstStyle>
          <a:p>
            <a:fld id="{B2DFC378-0509-45C0-A547-4E6E4826F8A7}" type="slidenum">
              <a:rPr lang="en-US" altLang="en-US"/>
              <a:pPr/>
              <a:t>‹#›</a:t>
            </a:fld>
            <a:endParaRPr lang="en-US" altLang="en-US"/>
          </a:p>
        </p:txBody>
      </p:sp>
    </p:spTree>
    <p:extLst>
      <p:ext uri="{BB962C8B-B14F-4D97-AF65-F5344CB8AC3E}">
        <p14:creationId xmlns:p14="http://schemas.microsoft.com/office/powerpoint/2010/main" val="76541368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2/17/2021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20735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2/17/2021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8764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2/17/2021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918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2/17/2021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550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2/17/2021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16768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2/17/2021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4112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2/17/2021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9331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C8E538-0F70-4CF8-AC80-824C92EF92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B538DB-3E3C-4DFE-A1B4-14C589F89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16DF4A-81DC-472C-B8B0-0740D6C2813E}"/>
              </a:ext>
            </a:extLst>
          </p:cNvPr>
          <p:cNvSpPr>
            <a:spLocks noGrp="1" noChangeArrowheads="1"/>
          </p:cNvSpPr>
          <p:nvPr>
            <p:ph type="sldNum" sz="quarter" idx="12"/>
          </p:nvPr>
        </p:nvSpPr>
        <p:spPr>
          <a:ln/>
        </p:spPr>
        <p:txBody>
          <a:bodyPr/>
          <a:lstStyle>
            <a:lvl1pPr>
              <a:defRPr/>
            </a:lvl1pPr>
          </a:lstStyle>
          <a:p>
            <a:fld id="{B376BA69-8761-4786-85F1-6968C7714915}" type="slidenum">
              <a:rPr lang="en-US" altLang="en-US"/>
              <a:pPr/>
              <a:t>‹#›</a:t>
            </a:fld>
            <a:endParaRPr lang="en-US" altLang="en-US"/>
          </a:p>
        </p:txBody>
      </p:sp>
    </p:spTree>
    <p:extLst>
      <p:ext uri="{BB962C8B-B14F-4D97-AF65-F5344CB8AC3E}">
        <p14:creationId xmlns:p14="http://schemas.microsoft.com/office/powerpoint/2010/main" val="1713704320"/>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2/17/2021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92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2/17/2021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884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2/17/2021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7270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2/17/2021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746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2/17/2021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12138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2/17/2021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96827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2/17/2021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16887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2/17/2021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00606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2/17/2021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80285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2/17/2021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6016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C959296-7DF9-4302-9074-77A143AE0F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11993F-ACE3-48E4-89D3-441067C198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D37425-80B4-485F-B952-BDD9EF523DCC}"/>
              </a:ext>
            </a:extLst>
          </p:cNvPr>
          <p:cNvSpPr>
            <a:spLocks noGrp="1" noChangeArrowheads="1"/>
          </p:cNvSpPr>
          <p:nvPr>
            <p:ph type="sldNum" sz="quarter" idx="12"/>
          </p:nvPr>
        </p:nvSpPr>
        <p:spPr>
          <a:ln/>
        </p:spPr>
        <p:txBody>
          <a:bodyPr/>
          <a:lstStyle>
            <a:lvl1pPr>
              <a:defRPr/>
            </a:lvl1pPr>
          </a:lstStyle>
          <a:p>
            <a:fld id="{D99AD98C-9DF3-4623-8968-FCDE9A41083A}" type="slidenum">
              <a:rPr lang="en-US" altLang="en-US"/>
              <a:pPr/>
              <a:t>‹#›</a:t>
            </a:fld>
            <a:endParaRPr lang="en-US" altLang="en-US"/>
          </a:p>
        </p:txBody>
      </p:sp>
    </p:spTree>
    <p:extLst>
      <p:ext uri="{BB962C8B-B14F-4D97-AF65-F5344CB8AC3E}">
        <p14:creationId xmlns:p14="http://schemas.microsoft.com/office/powerpoint/2010/main" val="224617586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C021CD-DFE2-4746-ABDC-99F548A3A4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B065BF-6B07-4164-AC8E-C9ACBAC0CC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D0E8FC-590F-4080-BC07-5B65AA0317D3}"/>
              </a:ext>
            </a:extLst>
          </p:cNvPr>
          <p:cNvSpPr>
            <a:spLocks noGrp="1" noChangeArrowheads="1"/>
          </p:cNvSpPr>
          <p:nvPr>
            <p:ph type="sldNum" sz="quarter" idx="12"/>
          </p:nvPr>
        </p:nvSpPr>
        <p:spPr>
          <a:ln/>
        </p:spPr>
        <p:txBody>
          <a:bodyPr/>
          <a:lstStyle>
            <a:lvl1pPr>
              <a:defRPr/>
            </a:lvl1pPr>
          </a:lstStyle>
          <a:p>
            <a:fld id="{D8EEBCCF-A5A3-4E85-9448-5D618E82EEB3}" type="slidenum">
              <a:rPr lang="en-US" altLang="en-US"/>
              <a:pPr/>
              <a:t>‹#›</a:t>
            </a:fld>
            <a:endParaRPr lang="en-US" altLang="en-US"/>
          </a:p>
        </p:txBody>
      </p:sp>
    </p:spTree>
    <p:extLst>
      <p:ext uri="{BB962C8B-B14F-4D97-AF65-F5344CB8AC3E}">
        <p14:creationId xmlns:p14="http://schemas.microsoft.com/office/powerpoint/2010/main" val="195911780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9BF2484-7F91-40C2-9EB3-2251566533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4FBD85B-7AF5-4DD3-8C91-DDA07F818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A4B1F3A-D87B-4794-A68D-AAC20362FA28}"/>
              </a:ext>
            </a:extLst>
          </p:cNvPr>
          <p:cNvSpPr>
            <a:spLocks noGrp="1" noChangeArrowheads="1"/>
          </p:cNvSpPr>
          <p:nvPr>
            <p:ph type="sldNum" sz="quarter" idx="12"/>
          </p:nvPr>
        </p:nvSpPr>
        <p:spPr>
          <a:ln/>
        </p:spPr>
        <p:txBody>
          <a:bodyPr/>
          <a:lstStyle>
            <a:lvl1pPr>
              <a:defRPr/>
            </a:lvl1pPr>
          </a:lstStyle>
          <a:p>
            <a:fld id="{9DCF01A3-D941-4088-B865-FE3E3520BFFB}" type="slidenum">
              <a:rPr lang="en-US" altLang="en-US"/>
              <a:pPr/>
              <a:t>‹#›</a:t>
            </a:fld>
            <a:endParaRPr lang="en-US" altLang="en-US"/>
          </a:p>
        </p:txBody>
      </p:sp>
    </p:spTree>
    <p:extLst>
      <p:ext uri="{BB962C8B-B14F-4D97-AF65-F5344CB8AC3E}">
        <p14:creationId xmlns:p14="http://schemas.microsoft.com/office/powerpoint/2010/main" val="209132115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8A76281-7EA8-4E8C-A40D-0C614287A6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96C6FB-6C74-49E2-B617-4727D41AAE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18F9B6C-DF3A-4B8F-9012-736FF93DFE13}"/>
              </a:ext>
            </a:extLst>
          </p:cNvPr>
          <p:cNvSpPr>
            <a:spLocks noGrp="1" noChangeArrowheads="1"/>
          </p:cNvSpPr>
          <p:nvPr>
            <p:ph type="sldNum" sz="quarter" idx="12"/>
          </p:nvPr>
        </p:nvSpPr>
        <p:spPr>
          <a:ln/>
        </p:spPr>
        <p:txBody>
          <a:bodyPr/>
          <a:lstStyle>
            <a:lvl1pPr>
              <a:defRPr/>
            </a:lvl1pPr>
          </a:lstStyle>
          <a:p>
            <a:fld id="{7C3736EB-3A09-4D17-9BD7-24EFCA585AA1}" type="slidenum">
              <a:rPr lang="en-US" altLang="en-US"/>
              <a:pPr/>
              <a:t>‹#›</a:t>
            </a:fld>
            <a:endParaRPr lang="en-US" altLang="en-US"/>
          </a:p>
        </p:txBody>
      </p:sp>
    </p:spTree>
    <p:extLst>
      <p:ext uri="{BB962C8B-B14F-4D97-AF65-F5344CB8AC3E}">
        <p14:creationId xmlns:p14="http://schemas.microsoft.com/office/powerpoint/2010/main" val="265011427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6DB6E8-2C59-4D0C-9404-9F5BA0602E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18248E-EBF7-4DB5-A055-072DE9D34C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C7AA570-03CA-48B5-B2B5-719A75D94BE0}"/>
              </a:ext>
            </a:extLst>
          </p:cNvPr>
          <p:cNvSpPr>
            <a:spLocks noGrp="1" noChangeArrowheads="1"/>
          </p:cNvSpPr>
          <p:nvPr>
            <p:ph type="sldNum" sz="quarter" idx="12"/>
          </p:nvPr>
        </p:nvSpPr>
        <p:spPr>
          <a:ln/>
        </p:spPr>
        <p:txBody>
          <a:bodyPr/>
          <a:lstStyle>
            <a:lvl1pPr>
              <a:defRPr/>
            </a:lvl1pPr>
          </a:lstStyle>
          <a:p>
            <a:fld id="{B19BB27D-5E4C-4792-A2AD-8FA72DBF6328}" type="slidenum">
              <a:rPr lang="en-US" altLang="en-US"/>
              <a:pPr/>
              <a:t>‹#›</a:t>
            </a:fld>
            <a:endParaRPr lang="en-US" altLang="en-US"/>
          </a:p>
        </p:txBody>
      </p:sp>
    </p:spTree>
    <p:extLst>
      <p:ext uri="{BB962C8B-B14F-4D97-AF65-F5344CB8AC3E}">
        <p14:creationId xmlns:p14="http://schemas.microsoft.com/office/powerpoint/2010/main" val="258849070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E9A23B-3453-43B9-87BC-1D7D468B7B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82275D-EF28-4511-9FB1-8503DD738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5FEDCA-DBCD-4148-BE06-14BFAD17B70F}"/>
              </a:ext>
            </a:extLst>
          </p:cNvPr>
          <p:cNvSpPr>
            <a:spLocks noGrp="1" noChangeArrowheads="1"/>
          </p:cNvSpPr>
          <p:nvPr>
            <p:ph type="sldNum" sz="quarter" idx="12"/>
          </p:nvPr>
        </p:nvSpPr>
        <p:spPr>
          <a:ln/>
        </p:spPr>
        <p:txBody>
          <a:bodyPr/>
          <a:lstStyle>
            <a:lvl1pPr>
              <a:defRPr/>
            </a:lvl1pPr>
          </a:lstStyle>
          <a:p>
            <a:fld id="{09CF0DC8-2FB6-4E49-8897-22781A369C63}" type="slidenum">
              <a:rPr lang="en-US" altLang="en-US"/>
              <a:pPr/>
              <a:t>‹#›</a:t>
            </a:fld>
            <a:endParaRPr lang="en-US" altLang="en-US"/>
          </a:p>
        </p:txBody>
      </p:sp>
    </p:spTree>
    <p:extLst>
      <p:ext uri="{BB962C8B-B14F-4D97-AF65-F5344CB8AC3E}">
        <p14:creationId xmlns:p14="http://schemas.microsoft.com/office/powerpoint/2010/main" val="15703223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BCCEAD-4A53-4EAD-9869-41B8B7CD0C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C32E34-8A3D-4FEB-B3AC-69339AB1BD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1182A8-F204-4281-A5CE-E9FFF2E799A7}"/>
              </a:ext>
            </a:extLst>
          </p:cNvPr>
          <p:cNvSpPr>
            <a:spLocks noGrp="1" noChangeArrowheads="1"/>
          </p:cNvSpPr>
          <p:nvPr>
            <p:ph type="sldNum" sz="quarter" idx="12"/>
          </p:nvPr>
        </p:nvSpPr>
        <p:spPr>
          <a:ln/>
        </p:spPr>
        <p:txBody>
          <a:bodyPr/>
          <a:lstStyle>
            <a:lvl1pPr>
              <a:defRPr/>
            </a:lvl1pPr>
          </a:lstStyle>
          <a:p>
            <a:fld id="{9601AC40-9F75-47FC-B645-EB024D08276B}" type="slidenum">
              <a:rPr lang="en-US" altLang="en-US"/>
              <a:pPr/>
              <a:t>‹#›</a:t>
            </a:fld>
            <a:endParaRPr lang="en-US" altLang="en-US"/>
          </a:p>
        </p:txBody>
      </p:sp>
    </p:spTree>
    <p:extLst>
      <p:ext uri="{BB962C8B-B14F-4D97-AF65-F5344CB8AC3E}">
        <p14:creationId xmlns:p14="http://schemas.microsoft.com/office/powerpoint/2010/main" val="300768595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F005E"/>
            </a:gs>
            <a:gs pos="100000">
              <a:srgbClr val="6600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751E47-B5D5-4F3F-8918-A0F08684E4C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9968EFA-DB6B-46D9-8871-7B5CF7C2B3B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4545D0E-2102-48F2-ABD2-9E095E25C38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746114A5-DC8B-42AD-A4EE-9C795CA5C3D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4FCCE1DC-54D8-47EE-ACC8-6758B6EFA90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D57B94-D03F-4B9A-A60B-F3A5FFE292CA}" type="slidenum">
              <a:rPr lang="en-US" altLang="en-US"/>
              <a:pPr/>
              <a:t>‹#›</a:t>
            </a:fld>
            <a:endParaRPr lang="en-US" altLang="en-US"/>
          </a:p>
        </p:txBody>
      </p:sp>
      <p:pic>
        <p:nvPicPr>
          <p:cNvPr id="1031" name="Picture 8">
            <a:extLst>
              <a:ext uri="{FF2B5EF4-FFF2-40B4-BE49-F238E27FC236}">
                <a16:creationId xmlns:a16="http://schemas.microsoft.com/office/drawing/2014/main" id="{5CCF8E64-111A-4989-9C2E-45D092F3D9B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72400" y="152400"/>
            <a:ext cx="1143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3249865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arch.msn.com/images/results.aspx?q=palm%20sunday%20images&amp;FORM=BIRE#focal=72c4aa930477f14823d5afa7fbe46560&amp;furl=http://www.palmgrower.org/palmsunday.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earch.msn.com/images/results.aspx?q=holy%20oils&amp;FORM=QBIR#focal=f7e20c949624d441b5500b17b0d46dda&amp;furl=http://www.blessedtrinityorlando.org/newchurch/interior/tour/ambry.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03D75C-8EB3-4267-8B63-DFF83C9E97FD}"/>
              </a:ext>
            </a:extLst>
          </p:cNvPr>
          <p:cNvSpPr>
            <a:spLocks noGrp="1" noChangeArrowheads="1"/>
          </p:cNvSpPr>
          <p:nvPr>
            <p:ph type="ctrTitle"/>
          </p:nvPr>
        </p:nvSpPr>
        <p:spPr>
          <a:xfrm>
            <a:off x="685800" y="2286000"/>
            <a:ext cx="7772400" cy="1143000"/>
          </a:xfrm>
        </p:spPr>
        <p:txBody>
          <a:bodyPr/>
          <a:lstStyle/>
          <a:p>
            <a:pPr eaLnBrk="1" hangingPunct="1"/>
            <a:r>
              <a:rPr lang="en-US" altLang="en-US"/>
              <a:t>What is Lent?</a:t>
            </a:r>
          </a:p>
        </p:txBody>
      </p:sp>
      <p:sp>
        <p:nvSpPr>
          <p:cNvPr id="2051" name="Rectangle 3">
            <a:extLst>
              <a:ext uri="{FF2B5EF4-FFF2-40B4-BE49-F238E27FC236}">
                <a16:creationId xmlns:a16="http://schemas.microsoft.com/office/drawing/2014/main" id="{15C56849-08C5-4AE8-9498-BE84D89C7517}"/>
              </a:ext>
            </a:extLst>
          </p:cNvPr>
          <p:cNvSpPr>
            <a:spLocks noGrp="1" noChangeArrowheads="1"/>
          </p:cNvSpPr>
          <p:nvPr>
            <p:ph type="subTitle" idx="1"/>
          </p:nvPr>
        </p:nvSpPr>
        <p:spPr/>
        <p:txBody>
          <a:bodyPr/>
          <a:lstStyle/>
          <a:p>
            <a:pPr eaLnBrk="1" hangingPunct="1"/>
            <a:r>
              <a:rPr lang="en-US" altLang="en-US" dirty="0" err="1"/>
              <a:t>R.C.I.A</a:t>
            </a:r>
            <a:r>
              <a:rPr lang="en-US" altLang="en-US" dirty="0"/>
              <a:t>.</a:t>
            </a:r>
          </a:p>
          <a:p>
            <a:pPr eaLnBrk="1" hangingPunct="1"/>
            <a:r>
              <a:rPr lang="en-US" altLang="en-US" i="1" dirty="0"/>
              <a:t>Immaculate Heart of Mary Parish</a:t>
            </a:r>
          </a:p>
          <a:p>
            <a:pPr eaLnBrk="1" hangingPunct="1"/>
            <a:r>
              <a:rPr lang="en-US" altLang="en-US" sz="2000" i="1" dirty="0"/>
              <a:t>Deacon Greg Meier</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E9E2CB6-47FE-463A-B590-A8B83516F467}"/>
              </a:ext>
            </a:extLst>
          </p:cNvPr>
          <p:cNvSpPr>
            <a:spLocks noGrp="1" noChangeArrowheads="1"/>
          </p:cNvSpPr>
          <p:nvPr>
            <p:ph type="title"/>
          </p:nvPr>
        </p:nvSpPr>
        <p:spPr/>
        <p:txBody>
          <a:bodyPr/>
          <a:lstStyle/>
          <a:p>
            <a:pPr eaLnBrk="1" hangingPunct="1"/>
            <a:r>
              <a:rPr lang="en-US" altLang="en-US"/>
              <a:t>Journey</a:t>
            </a:r>
          </a:p>
        </p:txBody>
      </p:sp>
      <p:sp>
        <p:nvSpPr>
          <p:cNvPr id="11267" name="Rectangle 3">
            <a:extLst>
              <a:ext uri="{FF2B5EF4-FFF2-40B4-BE49-F238E27FC236}">
                <a16:creationId xmlns:a16="http://schemas.microsoft.com/office/drawing/2014/main" id="{8B64E1DF-4A11-4FC9-8C27-C3EB71F0DE98}"/>
              </a:ext>
            </a:extLst>
          </p:cNvPr>
          <p:cNvSpPr>
            <a:spLocks noGrp="1" noChangeArrowheads="1"/>
          </p:cNvSpPr>
          <p:nvPr>
            <p:ph type="body" idx="1"/>
          </p:nvPr>
        </p:nvSpPr>
        <p:spPr/>
        <p:txBody>
          <a:bodyPr/>
          <a:lstStyle/>
          <a:p>
            <a:pPr eaLnBrk="1" hangingPunct="1"/>
            <a:r>
              <a:rPr lang="en-US" altLang="en-US"/>
              <a:t>Israel's time in wilderness not aimless wandering…a beginning and an end; a goal</a:t>
            </a:r>
          </a:p>
          <a:p>
            <a:pPr eaLnBrk="1" hangingPunct="1"/>
            <a:r>
              <a:rPr lang="en-US" altLang="en-US"/>
              <a:t>Temptations to stop and settle</a:t>
            </a:r>
          </a:p>
          <a:p>
            <a:pPr eaLnBrk="1" hangingPunct="1"/>
            <a:r>
              <a:rPr lang="en-US" altLang="en-US"/>
              <a:t>Temptation to idolatry; past is secure, holds no surprises (we’ve been there)</a:t>
            </a:r>
          </a:p>
          <a:p>
            <a:pPr eaLnBrk="1" hangingPunct="1"/>
            <a:r>
              <a:rPr lang="en-US" altLang="en-US"/>
              <a:t>Transfiguration story…let us build tents</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B73EA23-D64F-4EFA-8E73-965206BC247D}"/>
              </a:ext>
            </a:extLst>
          </p:cNvPr>
          <p:cNvSpPr>
            <a:spLocks noGrp="1" noChangeArrowheads="1"/>
          </p:cNvSpPr>
          <p:nvPr>
            <p:ph type="title"/>
          </p:nvPr>
        </p:nvSpPr>
        <p:spPr/>
        <p:txBody>
          <a:bodyPr/>
          <a:lstStyle/>
          <a:p>
            <a:pPr eaLnBrk="1" hangingPunct="1"/>
            <a:r>
              <a:rPr lang="en-US" altLang="en-US"/>
              <a:t>Journey in Desert</a:t>
            </a:r>
          </a:p>
        </p:txBody>
      </p:sp>
      <p:sp>
        <p:nvSpPr>
          <p:cNvPr id="12291" name="Rectangle 3">
            <a:extLst>
              <a:ext uri="{FF2B5EF4-FFF2-40B4-BE49-F238E27FC236}">
                <a16:creationId xmlns:a16="http://schemas.microsoft.com/office/drawing/2014/main" id="{2582E620-6DD1-4029-8BD8-B1615A0B80B5}"/>
              </a:ext>
            </a:extLst>
          </p:cNvPr>
          <p:cNvSpPr>
            <a:spLocks noGrp="1" noChangeArrowheads="1"/>
          </p:cNvSpPr>
          <p:nvPr>
            <p:ph type="body" idx="1"/>
          </p:nvPr>
        </p:nvSpPr>
        <p:spPr/>
        <p:txBody>
          <a:bodyPr/>
          <a:lstStyle/>
          <a:p>
            <a:pPr eaLnBrk="1" hangingPunct="1"/>
            <a:r>
              <a:rPr lang="en-US" altLang="en-US"/>
              <a:t>A place of covenant (at Mt. Sinai)</a:t>
            </a:r>
          </a:p>
          <a:p>
            <a:pPr eaLnBrk="1" hangingPunct="1"/>
            <a:r>
              <a:rPr lang="en-US" altLang="en-US"/>
              <a:t>A period of “attitude adjustment”</a:t>
            </a:r>
          </a:p>
          <a:p>
            <a:pPr eaLnBrk="1" hangingPunct="1"/>
            <a:r>
              <a:rPr lang="en-US" altLang="en-US"/>
              <a:t>A place of faith testing</a:t>
            </a:r>
          </a:p>
          <a:p>
            <a:pPr eaLnBrk="1" hangingPunct="1"/>
            <a:r>
              <a:rPr lang="en-US" altLang="en-US"/>
              <a:t>A place of presence</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93A49F6-CFB1-4E91-BAF8-BFD3F8ACF243}"/>
              </a:ext>
            </a:extLst>
          </p:cNvPr>
          <p:cNvSpPr>
            <a:spLocks noGrp="1" noChangeArrowheads="1"/>
          </p:cNvSpPr>
          <p:nvPr>
            <p:ph type="title"/>
          </p:nvPr>
        </p:nvSpPr>
        <p:spPr/>
        <p:txBody>
          <a:bodyPr/>
          <a:lstStyle/>
          <a:p>
            <a:pPr eaLnBrk="1" hangingPunct="1"/>
            <a:r>
              <a:rPr lang="en-US" altLang="en-US"/>
              <a:t>Lent then….</a:t>
            </a:r>
          </a:p>
        </p:txBody>
      </p:sp>
      <p:sp>
        <p:nvSpPr>
          <p:cNvPr id="13315" name="Rectangle 3">
            <a:extLst>
              <a:ext uri="{FF2B5EF4-FFF2-40B4-BE49-F238E27FC236}">
                <a16:creationId xmlns:a16="http://schemas.microsoft.com/office/drawing/2014/main" id="{2BC88605-2754-411C-97C9-2E5B45B6BD17}"/>
              </a:ext>
            </a:extLst>
          </p:cNvPr>
          <p:cNvSpPr>
            <a:spLocks noGrp="1" noChangeArrowheads="1"/>
          </p:cNvSpPr>
          <p:nvPr>
            <p:ph type="body" idx="1"/>
          </p:nvPr>
        </p:nvSpPr>
        <p:spPr>
          <a:xfrm>
            <a:off x="681942" y="1766104"/>
            <a:ext cx="7772400" cy="4114800"/>
          </a:xfrm>
        </p:spPr>
        <p:txBody>
          <a:bodyPr/>
          <a:lstStyle/>
          <a:p>
            <a:pPr eaLnBrk="1" hangingPunct="1"/>
            <a:r>
              <a:rPr lang="en-US" altLang="en-US" dirty="0"/>
              <a:t>Lent is a wilderness experience for us</a:t>
            </a:r>
          </a:p>
          <a:p>
            <a:pPr eaLnBrk="1" hangingPunct="1"/>
            <a:r>
              <a:rPr lang="en-US" altLang="en-US" dirty="0"/>
              <a:t>Springtime, new life after winter</a:t>
            </a:r>
          </a:p>
          <a:p>
            <a:pPr eaLnBrk="1" hangingPunct="1"/>
            <a:r>
              <a:rPr lang="en-US" altLang="en-US" dirty="0"/>
              <a:t>A time of repentance and renewal</a:t>
            </a:r>
          </a:p>
          <a:p>
            <a:pPr eaLnBrk="1" hangingPunct="1"/>
            <a:r>
              <a:rPr lang="en-US" altLang="en-US" dirty="0"/>
              <a:t>A time of more intense prayer</a:t>
            </a:r>
          </a:p>
          <a:p>
            <a:pPr eaLnBrk="1" hangingPunct="1"/>
            <a:r>
              <a:rPr lang="en-US" altLang="en-US" dirty="0"/>
              <a:t>Looks forward to Easter</a:t>
            </a:r>
          </a:p>
          <a:p>
            <a:pPr eaLnBrk="1" hangingPunct="1"/>
            <a:r>
              <a:rPr lang="en-US" altLang="en-US" dirty="0"/>
              <a:t>With total dependence and trust in God, we will persevere</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66F2220-64AC-452F-BBE0-86D7D490A432}"/>
              </a:ext>
            </a:extLst>
          </p:cNvPr>
          <p:cNvSpPr>
            <a:spLocks noGrp="1" noChangeArrowheads="1"/>
          </p:cNvSpPr>
          <p:nvPr>
            <p:ph type="title"/>
          </p:nvPr>
        </p:nvSpPr>
        <p:spPr/>
        <p:txBody>
          <a:bodyPr/>
          <a:lstStyle/>
          <a:p>
            <a:pPr eaLnBrk="1" hangingPunct="1"/>
            <a:r>
              <a:rPr lang="en-US" altLang="en-US"/>
              <a:t>When did Lent begin?</a:t>
            </a:r>
          </a:p>
        </p:txBody>
      </p:sp>
      <p:pic>
        <p:nvPicPr>
          <p:cNvPr id="14339" name="Picture 4">
            <a:extLst>
              <a:ext uri="{FF2B5EF4-FFF2-40B4-BE49-F238E27FC236}">
                <a16:creationId xmlns:a16="http://schemas.microsoft.com/office/drawing/2014/main" id="{499A0967-B31B-47A7-8BD3-0E8EE5A22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21336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a:extLst>
              <a:ext uri="{FF2B5EF4-FFF2-40B4-BE49-F238E27FC236}">
                <a16:creationId xmlns:a16="http://schemas.microsoft.com/office/drawing/2014/main" id="{769522D2-4D81-4BAA-B50D-55DEF816194C}"/>
              </a:ext>
            </a:extLst>
          </p:cNvPr>
          <p:cNvSpPr>
            <a:spLocks noGrp="1" noChangeArrowheads="1"/>
          </p:cNvSpPr>
          <p:nvPr>
            <p:ph type="body" idx="1"/>
          </p:nvPr>
        </p:nvSpPr>
        <p:spPr/>
        <p:txBody>
          <a:bodyPr/>
          <a:lstStyle/>
          <a:p>
            <a:pPr eaLnBrk="1" hangingPunct="1"/>
            <a:r>
              <a:rPr lang="en-US" altLang="en-US"/>
              <a:t>3 sources merged early 4</a:t>
            </a:r>
            <a:r>
              <a:rPr lang="en-US" altLang="en-US" baseline="30000"/>
              <a:t>th</a:t>
            </a:r>
            <a:r>
              <a:rPr lang="en-US" altLang="en-US"/>
              <a:t> century</a:t>
            </a:r>
          </a:p>
          <a:p>
            <a:pPr lvl="1" eaLnBrk="1" hangingPunct="1"/>
            <a:r>
              <a:rPr lang="en-US" altLang="en-US"/>
              <a:t>Ancient paschal fast that began as 2 day fast before Easter, but gradually increased to 40 days</a:t>
            </a:r>
          </a:p>
          <a:p>
            <a:pPr lvl="1" eaLnBrk="1" hangingPunct="1"/>
            <a:r>
              <a:rPr lang="en-US" altLang="en-US"/>
              <a:t>Catechumenate process for preparation for baptism</a:t>
            </a:r>
          </a:p>
          <a:p>
            <a:pPr lvl="1" eaLnBrk="1" hangingPunct="1"/>
            <a:r>
              <a:rPr lang="en-US" altLang="en-US"/>
              <a:t>Order of Penitents, seeking 2d conversion</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6BBF04B-14CE-46F7-BA73-4BD399F02CD7}"/>
              </a:ext>
            </a:extLst>
          </p:cNvPr>
          <p:cNvSpPr>
            <a:spLocks noGrp="1" noChangeArrowheads="1"/>
          </p:cNvSpPr>
          <p:nvPr>
            <p:ph type="title"/>
          </p:nvPr>
        </p:nvSpPr>
        <p:spPr/>
        <p:txBody>
          <a:bodyPr/>
          <a:lstStyle/>
          <a:p>
            <a:pPr eaLnBrk="1" hangingPunct="1"/>
            <a:r>
              <a:rPr lang="en-US" altLang="en-US"/>
              <a:t>Origins of Lent, con’t</a:t>
            </a:r>
          </a:p>
        </p:txBody>
      </p:sp>
      <p:sp>
        <p:nvSpPr>
          <p:cNvPr id="15363" name="Rectangle 3">
            <a:extLst>
              <a:ext uri="{FF2B5EF4-FFF2-40B4-BE49-F238E27FC236}">
                <a16:creationId xmlns:a16="http://schemas.microsoft.com/office/drawing/2014/main" id="{CD437885-14AE-47F9-84CE-C387AAE22C61}"/>
              </a:ext>
            </a:extLst>
          </p:cNvPr>
          <p:cNvSpPr>
            <a:spLocks noGrp="1" noChangeArrowheads="1"/>
          </p:cNvSpPr>
          <p:nvPr>
            <p:ph type="body" idx="1"/>
          </p:nvPr>
        </p:nvSpPr>
        <p:spPr/>
        <p:txBody>
          <a:bodyPr/>
          <a:lstStyle/>
          <a:p>
            <a:pPr eaLnBrk="1" hangingPunct="1">
              <a:lnSpc>
                <a:spcPct val="90000"/>
              </a:lnSpc>
            </a:pPr>
            <a:r>
              <a:rPr lang="en-US" altLang="en-US" dirty="0"/>
              <a:t>Period of fasting for 40 days began in Rome about 354 AD</a:t>
            </a:r>
          </a:p>
          <a:p>
            <a:pPr eaLnBrk="1" hangingPunct="1">
              <a:lnSpc>
                <a:spcPct val="90000"/>
              </a:lnSpc>
            </a:pPr>
            <a:r>
              <a:rPr lang="en-US" altLang="en-US" dirty="0"/>
              <a:t>“Ash” Wednesday added to get the full 40 days of fasting (Sundays were non-fast days) (about 500 AD)</a:t>
            </a:r>
          </a:p>
          <a:p>
            <a:pPr eaLnBrk="1" hangingPunct="1">
              <a:lnSpc>
                <a:spcPct val="90000"/>
              </a:lnSpc>
            </a:pPr>
            <a:r>
              <a:rPr lang="en-US" altLang="en-US" dirty="0"/>
              <a:t>About 780-800 use of ashes begun; a practice long in use but now given a liturgical connotation</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E67B40B-02B0-4AD2-96B5-DCB09255971A}"/>
              </a:ext>
            </a:extLst>
          </p:cNvPr>
          <p:cNvSpPr>
            <a:spLocks noGrp="1" noChangeArrowheads="1"/>
          </p:cNvSpPr>
          <p:nvPr>
            <p:ph type="title"/>
          </p:nvPr>
        </p:nvSpPr>
        <p:spPr/>
        <p:txBody>
          <a:bodyPr/>
          <a:lstStyle/>
          <a:p>
            <a:pPr eaLnBrk="1" hangingPunct="1"/>
            <a:r>
              <a:rPr lang="en-US" altLang="en-US"/>
              <a:t>Origins of Lent, con’t</a:t>
            </a:r>
          </a:p>
        </p:txBody>
      </p:sp>
      <p:sp>
        <p:nvSpPr>
          <p:cNvPr id="19459" name="Rectangle 3">
            <a:extLst>
              <a:ext uri="{FF2B5EF4-FFF2-40B4-BE49-F238E27FC236}">
                <a16:creationId xmlns:a16="http://schemas.microsoft.com/office/drawing/2014/main" id="{65105600-1734-43EF-BE9D-546C3DFF8DDC}"/>
              </a:ext>
            </a:extLst>
          </p:cNvPr>
          <p:cNvSpPr>
            <a:spLocks noGrp="1" noChangeArrowheads="1"/>
          </p:cNvSpPr>
          <p:nvPr>
            <p:ph type="body" idx="1"/>
          </p:nvPr>
        </p:nvSpPr>
        <p:spPr/>
        <p:txBody>
          <a:bodyPr/>
          <a:lstStyle/>
          <a:p>
            <a:pPr eaLnBrk="1" hangingPunct="1">
              <a:lnSpc>
                <a:spcPct val="90000"/>
              </a:lnSpc>
              <a:defRPr/>
            </a:pPr>
            <a:r>
              <a:rPr lang="en-US" sz="2800"/>
              <a:t>Ashes</a:t>
            </a:r>
          </a:p>
          <a:p>
            <a:pPr lvl="1" eaLnBrk="1" hangingPunct="1">
              <a:lnSpc>
                <a:spcPct val="90000"/>
              </a:lnSpc>
              <a:defRPr/>
            </a:pPr>
            <a:r>
              <a:rPr lang="en-US" sz="2400"/>
              <a:t>Summon to communal penance (Joel 2:12-18)</a:t>
            </a:r>
          </a:p>
          <a:p>
            <a:pPr lvl="1" eaLnBrk="1" hangingPunct="1">
              <a:lnSpc>
                <a:spcPct val="90000"/>
              </a:lnSpc>
              <a:defRPr/>
            </a:pPr>
            <a:r>
              <a:rPr lang="en-US" sz="2400"/>
              <a:t>St Paul’s appeal to be reconciled (2 Cor 5:20_</a:t>
            </a:r>
          </a:p>
          <a:p>
            <a:pPr lvl="1" eaLnBrk="1" hangingPunct="1">
              <a:lnSpc>
                <a:spcPct val="90000"/>
              </a:lnSpc>
              <a:defRPr/>
            </a:pPr>
            <a:r>
              <a:rPr lang="en-US" sz="2400"/>
              <a:t>Jesus’ call to alms, prayer, and fast (Matt 6:1-18)</a:t>
            </a:r>
          </a:p>
          <a:p>
            <a:pPr eaLnBrk="1" hangingPunct="1">
              <a:lnSpc>
                <a:spcPct val="90000"/>
              </a:lnSpc>
              <a:defRPr/>
            </a:pPr>
            <a:r>
              <a:rPr lang="en-US" sz="2800"/>
              <a:t>Genesis 3:19: Remember, man, you are dust and to dust you will return</a:t>
            </a:r>
          </a:p>
          <a:p>
            <a:pPr eaLnBrk="1" hangingPunct="1">
              <a:lnSpc>
                <a:spcPct val="90000"/>
              </a:lnSpc>
              <a:defRPr/>
            </a:pPr>
            <a:r>
              <a:rPr lang="en-US" sz="2800"/>
              <a:t>Mark 1:15: Turn away from sin and be faithful to the gospel</a:t>
            </a:r>
          </a:p>
          <a:p>
            <a:pPr eaLnBrk="1" hangingPunct="1">
              <a:lnSpc>
                <a:spcPct val="90000"/>
              </a:lnSpc>
              <a:defRPr/>
            </a:pPr>
            <a:r>
              <a:rPr lang="en-US" sz="2800" b="1" i="1">
                <a:solidFill>
                  <a:schemeClr val="tx2"/>
                </a:solidFill>
                <a:effectLst>
                  <a:outerShdw blurRad="38100" dist="38100" dir="2700000" algn="tl">
                    <a:srgbClr val="000000"/>
                  </a:outerShdw>
                </a:effectLst>
              </a:rPr>
              <a:t>Call to conversion</a:t>
            </a:r>
          </a:p>
          <a:p>
            <a:pPr eaLnBrk="1" hangingPunct="1">
              <a:lnSpc>
                <a:spcPct val="90000"/>
              </a:lnSpc>
              <a:buFontTx/>
              <a:buNone/>
              <a:defRPr/>
            </a:pPr>
            <a:endParaRPr lang="en-US" sz="280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2F005E"/>
            </a:gs>
            <a:gs pos="100000">
              <a:srgbClr val="6600CC"/>
            </a:gs>
          </a:gsLst>
          <a:lin ang="5400000" scaled="1"/>
        </a:gra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DCA5543-BBBB-491B-87C4-E850068960F8}"/>
              </a:ext>
            </a:extLst>
          </p:cNvPr>
          <p:cNvSpPr>
            <a:spLocks noGrp="1" noChangeArrowheads="1"/>
          </p:cNvSpPr>
          <p:nvPr>
            <p:ph type="title"/>
          </p:nvPr>
        </p:nvSpPr>
        <p:spPr/>
        <p:txBody>
          <a:bodyPr/>
          <a:lstStyle/>
          <a:p>
            <a:pPr eaLnBrk="1" hangingPunct="1"/>
            <a:r>
              <a:rPr lang="en-US" altLang="en-US"/>
              <a:t>Origins of Lent, con’t</a:t>
            </a:r>
          </a:p>
        </p:txBody>
      </p:sp>
      <p:sp>
        <p:nvSpPr>
          <p:cNvPr id="17411" name="Rectangle 3">
            <a:extLst>
              <a:ext uri="{FF2B5EF4-FFF2-40B4-BE49-F238E27FC236}">
                <a16:creationId xmlns:a16="http://schemas.microsoft.com/office/drawing/2014/main" id="{75660F6F-694C-4B0C-A110-226E18EB982F}"/>
              </a:ext>
            </a:extLst>
          </p:cNvPr>
          <p:cNvSpPr>
            <a:spLocks noGrp="1" noChangeArrowheads="1"/>
          </p:cNvSpPr>
          <p:nvPr>
            <p:ph type="body" idx="1"/>
          </p:nvPr>
        </p:nvSpPr>
        <p:spPr/>
        <p:txBody>
          <a:bodyPr/>
          <a:lstStyle/>
          <a:p>
            <a:pPr eaLnBrk="1" hangingPunct="1">
              <a:lnSpc>
                <a:spcPct val="90000"/>
              </a:lnSpc>
            </a:pPr>
            <a:r>
              <a:rPr lang="en-US" altLang="en-US"/>
              <a:t>Palm Sunday:  Holy Week</a:t>
            </a:r>
          </a:p>
          <a:p>
            <a:pPr lvl="1" eaLnBrk="1" hangingPunct="1">
              <a:lnSpc>
                <a:spcPct val="90000"/>
              </a:lnSpc>
            </a:pPr>
            <a:r>
              <a:rPr lang="en-US" altLang="en-US"/>
              <a:t>In Jerusalem @ 500 AD </a:t>
            </a:r>
          </a:p>
          <a:p>
            <a:pPr lvl="1" eaLnBrk="1" hangingPunct="1">
              <a:lnSpc>
                <a:spcPct val="90000"/>
              </a:lnSpc>
            </a:pPr>
            <a:r>
              <a:rPr lang="en-US" altLang="en-US"/>
              <a:t>Celebrate Jesus’ entry into Jerusalem</a:t>
            </a:r>
          </a:p>
          <a:p>
            <a:pPr eaLnBrk="1" hangingPunct="1">
              <a:lnSpc>
                <a:spcPct val="90000"/>
              </a:lnSpc>
            </a:pPr>
            <a:r>
              <a:rPr lang="en-US" altLang="en-US"/>
              <a:t>Passion Sunday</a:t>
            </a:r>
          </a:p>
          <a:p>
            <a:pPr lvl="1" eaLnBrk="1" hangingPunct="1">
              <a:lnSpc>
                <a:spcPct val="90000"/>
              </a:lnSpc>
            </a:pPr>
            <a:r>
              <a:rPr lang="en-US" altLang="en-US"/>
              <a:t>In Rome @ 440-461 AD</a:t>
            </a:r>
          </a:p>
          <a:p>
            <a:pPr lvl="1" eaLnBrk="1" hangingPunct="1">
              <a:lnSpc>
                <a:spcPct val="90000"/>
              </a:lnSpc>
            </a:pPr>
            <a:r>
              <a:rPr lang="en-US" altLang="en-US"/>
              <a:t>Passion Gospel narratives read at Mass</a:t>
            </a:r>
          </a:p>
          <a:p>
            <a:pPr eaLnBrk="1" hangingPunct="1">
              <a:lnSpc>
                <a:spcPct val="90000"/>
              </a:lnSpc>
            </a:pPr>
            <a:r>
              <a:rPr lang="en-US" altLang="en-US"/>
              <a:t>Palm branches and acclamation in both; universal by 9</a:t>
            </a:r>
            <a:r>
              <a:rPr lang="en-US" altLang="en-US" baseline="30000"/>
              <a:t>th</a:t>
            </a:r>
            <a:r>
              <a:rPr lang="en-US" altLang="en-US"/>
              <a:t> century</a:t>
            </a:r>
          </a:p>
        </p:txBody>
      </p:sp>
      <p:sp>
        <p:nvSpPr>
          <p:cNvPr id="17412" name="Rectangle 7">
            <a:extLst>
              <a:ext uri="{FF2B5EF4-FFF2-40B4-BE49-F238E27FC236}">
                <a16:creationId xmlns:a16="http://schemas.microsoft.com/office/drawing/2014/main" id="{4F6623E6-D913-4382-8EC7-EAB228C09AAB}"/>
              </a:ext>
            </a:extLst>
          </p:cNvPr>
          <p:cNvSpPr>
            <a:spLocks noChangeArrowheads="1"/>
          </p:cNvSpPr>
          <p:nvPr/>
        </p:nvSpPr>
        <p:spPr bwMode="auto">
          <a:xfrm>
            <a:off x="0" y="4138613"/>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pic>
        <p:nvPicPr>
          <p:cNvPr id="17413" name="Picture 6" descr="palmsunday.jpg">
            <a:hlinkClick r:id="rId3"/>
            <a:extLst>
              <a:ext uri="{FF2B5EF4-FFF2-40B4-BE49-F238E27FC236}">
                <a16:creationId xmlns:a16="http://schemas.microsoft.com/office/drawing/2014/main" id="{BFBB7603-0EF5-477D-BEB7-A21B0AFC9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828800"/>
            <a:ext cx="144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2F005E"/>
            </a:gs>
            <a:gs pos="100000">
              <a:srgbClr val="6600CC"/>
            </a:gs>
          </a:gsLst>
          <a:lin ang="5400000" scaled="1"/>
        </a:gra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5CA8B2F-12EF-4CFB-9E57-B7B8227244DA}"/>
              </a:ext>
            </a:extLst>
          </p:cNvPr>
          <p:cNvSpPr>
            <a:spLocks noGrp="1" noChangeArrowheads="1"/>
          </p:cNvSpPr>
          <p:nvPr>
            <p:ph type="title"/>
          </p:nvPr>
        </p:nvSpPr>
        <p:spPr/>
        <p:txBody>
          <a:bodyPr/>
          <a:lstStyle/>
          <a:p>
            <a:pPr eaLnBrk="1" hangingPunct="1"/>
            <a:r>
              <a:rPr lang="en-US" altLang="en-US"/>
              <a:t>Origins of Lent, con’t</a:t>
            </a:r>
          </a:p>
        </p:txBody>
      </p:sp>
      <p:sp>
        <p:nvSpPr>
          <p:cNvPr id="18435" name="Rectangle 3">
            <a:extLst>
              <a:ext uri="{FF2B5EF4-FFF2-40B4-BE49-F238E27FC236}">
                <a16:creationId xmlns:a16="http://schemas.microsoft.com/office/drawing/2014/main" id="{98146849-313E-43EE-A78F-D71D3FA3B71F}"/>
              </a:ext>
            </a:extLst>
          </p:cNvPr>
          <p:cNvSpPr>
            <a:spLocks noGrp="1" noChangeArrowheads="1"/>
          </p:cNvSpPr>
          <p:nvPr>
            <p:ph type="body" idx="1"/>
          </p:nvPr>
        </p:nvSpPr>
        <p:spPr>
          <a:xfrm>
            <a:off x="2133600" y="1981200"/>
            <a:ext cx="6324600" cy="4114800"/>
          </a:xfrm>
        </p:spPr>
        <p:txBody>
          <a:bodyPr/>
          <a:lstStyle/>
          <a:p>
            <a:pPr eaLnBrk="1" hangingPunct="1">
              <a:lnSpc>
                <a:spcPct val="90000"/>
              </a:lnSpc>
            </a:pPr>
            <a:r>
              <a:rPr lang="en-US" altLang="en-US"/>
              <a:t>Blessing of the Holy Oils</a:t>
            </a:r>
          </a:p>
          <a:p>
            <a:pPr lvl="1" eaLnBrk="1" hangingPunct="1">
              <a:lnSpc>
                <a:spcPct val="90000"/>
              </a:lnSpc>
            </a:pPr>
            <a:r>
              <a:rPr lang="en-US" altLang="en-US"/>
              <a:t>Holy Thursday</a:t>
            </a:r>
          </a:p>
          <a:p>
            <a:pPr lvl="1" eaLnBrk="1" hangingPunct="1">
              <a:lnSpc>
                <a:spcPct val="90000"/>
              </a:lnSpc>
            </a:pPr>
            <a:r>
              <a:rPr lang="en-US" altLang="en-US"/>
              <a:t>Not until 1955 that a special “chrismal Mass” adopted in Roman rite</a:t>
            </a:r>
          </a:p>
          <a:p>
            <a:pPr eaLnBrk="1" hangingPunct="1">
              <a:lnSpc>
                <a:spcPct val="90000"/>
              </a:lnSpc>
            </a:pPr>
            <a:r>
              <a:rPr lang="en-US" altLang="en-US"/>
              <a:t>Absolution Thursday</a:t>
            </a:r>
          </a:p>
          <a:p>
            <a:pPr lvl="1" eaLnBrk="1" hangingPunct="1">
              <a:lnSpc>
                <a:spcPct val="90000"/>
              </a:lnSpc>
            </a:pPr>
            <a:r>
              <a:rPr lang="en-US" altLang="en-US"/>
              <a:t>Holy Thursday was day of reconciliation for all penitents since 4</a:t>
            </a:r>
            <a:r>
              <a:rPr lang="en-US" altLang="en-US" baseline="30000"/>
              <a:t>th</a:t>
            </a:r>
            <a:r>
              <a:rPr lang="en-US" altLang="en-US"/>
              <a:t> century</a:t>
            </a:r>
          </a:p>
        </p:txBody>
      </p:sp>
      <p:sp>
        <p:nvSpPr>
          <p:cNvPr id="18436" name="Rectangle 6">
            <a:extLst>
              <a:ext uri="{FF2B5EF4-FFF2-40B4-BE49-F238E27FC236}">
                <a16:creationId xmlns:a16="http://schemas.microsoft.com/office/drawing/2014/main" id="{A2B0EC59-F8A5-44D5-ACC8-50469847A991}"/>
              </a:ext>
            </a:extLst>
          </p:cNvPr>
          <p:cNvSpPr>
            <a:spLocks noChangeArrowheads="1"/>
          </p:cNvSpPr>
          <p:nvPr/>
        </p:nvSpPr>
        <p:spPr bwMode="auto">
          <a:xfrm>
            <a:off x="0" y="4138613"/>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C8C82EA-7635-4E93-AAA4-A36C6E25825A}"/>
              </a:ext>
            </a:extLst>
          </p:cNvPr>
          <p:cNvSpPr>
            <a:spLocks noGrp="1" noChangeArrowheads="1"/>
          </p:cNvSpPr>
          <p:nvPr>
            <p:ph type="title"/>
          </p:nvPr>
        </p:nvSpPr>
        <p:spPr/>
        <p:txBody>
          <a:bodyPr/>
          <a:lstStyle/>
          <a:p>
            <a:pPr eaLnBrk="1" hangingPunct="1"/>
            <a:r>
              <a:rPr lang="en-US" altLang="en-US"/>
              <a:t>Mass Readings of Lent</a:t>
            </a:r>
          </a:p>
        </p:txBody>
      </p:sp>
      <p:sp>
        <p:nvSpPr>
          <p:cNvPr id="19459" name="Rectangle 3">
            <a:extLst>
              <a:ext uri="{FF2B5EF4-FFF2-40B4-BE49-F238E27FC236}">
                <a16:creationId xmlns:a16="http://schemas.microsoft.com/office/drawing/2014/main" id="{90BB6A2D-9CC1-445A-9935-E4A70A9D08E0}"/>
              </a:ext>
            </a:extLst>
          </p:cNvPr>
          <p:cNvSpPr>
            <a:spLocks noGrp="1" noChangeArrowheads="1"/>
          </p:cNvSpPr>
          <p:nvPr>
            <p:ph type="body" idx="1"/>
          </p:nvPr>
        </p:nvSpPr>
        <p:spPr>
          <a:xfrm>
            <a:off x="685800" y="1981200"/>
            <a:ext cx="7772400" cy="2286000"/>
          </a:xfrm>
        </p:spPr>
        <p:txBody>
          <a:bodyPr/>
          <a:lstStyle/>
          <a:p>
            <a:pPr eaLnBrk="1" hangingPunct="1"/>
            <a:r>
              <a:rPr lang="en-US" altLang="en-US"/>
              <a:t>Old Testament readings recall the events of salvation history</a:t>
            </a:r>
          </a:p>
          <a:p>
            <a:pPr eaLnBrk="1" hangingPunct="1"/>
            <a:r>
              <a:rPr lang="en-US" altLang="en-US"/>
              <a:t>2</a:t>
            </a:r>
            <a:r>
              <a:rPr lang="en-US" altLang="en-US" baseline="30000"/>
              <a:t>nd</a:t>
            </a:r>
            <a:r>
              <a:rPr lang="en-US" altLang="en-US"/>
              <a:t> Readings chosen to shed light on others</a:t>
            </a:r>
          </a:p>
          <a:p>
            <a:pPr eaLnBrk="1" hangingPunct="1"/>
            <a:r>
              <a:rPr lang="en-US" altLang="en-US"/>
              <a:t>Gospels:</a:t>
            </a:r>
          </a:p>
          <a:p>
            <a:pPr eaLnBrk="1" hangingPunct="1">
              <a:buFontTx/>
              <a:buNone/>
            </a:pPr>
            <a:endParaRPr lang="en-US" altLang="en-US"/>
          </a:p>
        </p:txBody>
      </p:sp>
      <p:sp>
        <p:nvSpPr>
          <p:cNvPr id="6" name="TextBox 5">
            <a:extLst>
              <a:ext uri="{FF2B5EF4-FFF2-40B4-BE49-F238E27FC236}">
                <a16:creationId xmlns:a16="http://schemas.microsoft.com/office/drawing/2014/main" id="{EC4F1AA4-59EB-4382-B325-E0C6D412169B}"/>
              </a:ext>
            </a:extLst>
          </p:cNvPr>
          <p:cNvSpPr txBox="1"/>
          <p:nvPr/>
        </p:nvSpPr>
        <p:spPr>
          <a:xfrm>
            <a:off x="381000" y="4549676"/>
            <a:ext cx="8458200" cy="1200329"/>
          </a:xfrm>
          <a:prstGeom prst="rect">
            <a:avLst/>
          </a:prstGeom>
          <a:solidFill>
            <a:schemeClr val="accent3"/>
          </a:solidFill>
        </p:spPr>
        <p:txBody>
          <a:bodyPr numCol="2">
            <a:spAutoFit/>
          </a:bodyPr>
          <a:lstStyle/>
          <a:p>
            <a:pPr>
              <a:buFont typeface="Wingdings" pitchFamily="2" charset="2"/>
              <a:buChar char="Ø"/>
              <a:defRPr/>
            </a:pPr>
            <a:r>
              <a:rPr lang="en-US" dirty="0">
                <a:solidFill>
                  <a:schemeClr val="bg2"/>
                </a:solidFill>
              </a:rPr>
              <a:t>Temptation</a:t>
            </a:r>
          </a:p>
          <a:p>
            <a:pPr>
              <a:buFont typeface="Wingdings" pitchFamily="2" charset="2"/>
              <a:buChar char="Ø"/>
              <a:defRPr/>
            </a:pPr>
            <a:r>
              <a:rPr lang="en-US" dirty="0">
                <a:solidFill>
                  <a:schemeClr val="bg2"/>
                </a:solidFill>
              </a:rPr>
              <a:t>Transfiguration</a:t>
            </a:r>
          </a:p>
          <a:p>
            <a:pPr>
              <a:buFont typeface="Wingdings" pitchFamily="2" charset="2"/>
              <a:buChar char="Ø"/>
              <a:defRPr/>
            </a:pPr>
            <a:r>
              <a:rPr lang="en-US" dirty="0">
                <a:solidFill>
                  <a:schemeClr val="bg2"/>
                </a:solidFill>
              </a:rPr>
              <a:t>Samaritan Woman At The Well</a:t>
            </a:r>
          </a:p>
          <a:p>
            <a:pPr>
              <a:buFont typeface="Wingdings" pitchFamily="2" charset="2"/>
              <a:buChar char="Ø"/>
              <a:defRPr/>
            </a:pPr>
            <a:r>
              <a:rPr lang="en-US" dirty="0">
                <a:solidFill>
                  <a:schemeClr val="bg2"/>
                </a:solidFill>
              </a:rPr>
              <a:t>Blind Man Cured</a:t>
            </a:r>
          </a:p>
          <a:p>
            <a:pPr>
              <a:buFont typeface="Wingdings" pitchFamily="2" charset="2"/>
              <a:buChar char="Ø"/>
              <a:defRPr/>
            </a:pPr>
            <a:r>
              <a:rPr lang="en-US" dirty="0">
                <a:solidFill>
                  <a:schemeClr val="bg2"/>
                </a:solidFill>
              </a:rPr>
              <a:t>Raising Of Lazarus</a:t>
            </a:r>
          </a:p>
          <a:p>
            <a:pPr>
              <a:buFont typeface="Wingdings" pitchFamily="2" charset="2"/>
              <a:buChar char="Ø"/>
              <a:defRPr/>
            </a:pPr>
            <a:r>
              <a:rPr lang="en-US" dirty="0">
                <a:solidFill>
                  <a:schemeClr val="bg2"/>
                </a:solidFill>
              </a:rPr>
              <a:t> Entry To Jerusalem, Passion</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B115A2F-0E8C-412E-B9E3-0B1C7EBD7843}"/>
              </a:ext>
            </a:extLst>
          </p:cNvPr>
          <p:cNvSpPr>
            <a:spLocks noGrp="1" noChangeArrowheads="1"/>
          </p:cNvSpPr>
          <p:nvPr>
            <p:ph type="title"/>
          </p:nvPr>
        </p:nvSpPr>
        <p:spPr/>
        <p:txBody>
          <a:bodyPr/>
          <a:lstStyle/>
          <a:p>
            <a:pPr eaLnBrk="1" hangingPunct="1"/>
            <a:r>
              <a:rPr lang="en-US" altLang="en-US"/>
              <a:t>Prefaces of Lent</a:t>
            </a:r>
          </a:p>
        </p:txBody>
      </p:sp>
      <p:sp>
        <p:nvSpPr>
          <p:cNvPr id="20483" name="Rectangle 3">
            <a:extLst>
              <a:ext uri="{FF2B5EF4-FFF2-40B4-BE49-F238E27FC236}">
                <a16:creationId xmlns:a16="http://schemas.microsoft.com/office/drawing/2014/main" id="{426A644E-9F7C-4EF4-BBF3-64CEDB0B6E04}"/>
              </a:ext>
            </a:extLst>
          </p:cNvPr>
          <p:cNvSpPr>
            <a:spLocks noGrp="1" noChangeArrowheads="1"/>
          </p:cNvSpPr>
          <p:nvPr>
            <p:ph type="body" idx="1"/>
          </p:nvPr>
        </p:nvSpPr>
        <p:spPr/>
        <p:txBody>
          <a:bodyPr/>
          <a:lstStyle/>
          <a:p>
            <a:pPr eaLnBrk="1" hangingPunct="1"/>
            <a:r>
              <a:rPr lang="en-US" altLang="en-US"/>
              <a:t>All special to Lent</a:t>
            </a:r>
          </a:p>
          <a:p>
            <a:pPr eaLnBrk="1" hangingPunct="1"/>
            <a:r>
              <a:rPr lang="en-US" altLang="en-US"/>
              <a:t>Ancient texts</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3B169D9-860B-429C-A046-0DBBEC5BCC90}"/>
              </a:ext>
            </a:extLst>
          </p:cNvPr>
          <p:cNvSpPr>
            <a:spLocks noGrp="1" noChangeArrowheads="1"/>
          </p:cNvSpPr>
          <p:nvPr>
            <p:ph type="title"/>
          </p:nvPr>
        </p:nvSpPr>
        <p:spPr/>
        <p:txBody>
          <a:bodyPr/>
          <a:lstStyle/>
          <a:p>
            <a:pPr eaLnBrk="1" hangingPunct="1"/>
            <a:r>
              <a:rPr lang="en-US" altLang="en-US"/>
              <a:t>What Is Lent?</a:t>
            </a:r>
          </a:p>
        </p:txBody>
      </p:sp>
      <p:sp>
        <p:nvSpPr>
          <p:cNvPr id="3075" name="Rectangle 4">
            <a:extLst>
              <a:ext uri="{FF2B5EF4-FFF2-40B4-BE49-F238E27FC236}">
                <a16:creationId xmlns:a16="http://schemas.microsoft.com/office/drawing/2014/main" id="{A83E2078-A592-406E-918C-58593BFCFE6B}"/>
              </a:ext>
            </a:extLst>
          </p:cNvPr>
          <p:cNvSpPr>
            <a:spLocks noGrp="1" noChangeArrowheads="1"/>
          </p:cNvSpPr>
          <p:nvPr>
            <p:ph type="body" sz="half" idx="2"/>
          </p:nvPr>
        </p:nvSpPr>
        <p:spPr/>
        <p:txBody>
          <a:bodyPr/>
          <a:lstStyle/>
          <a:p>
            <a:pPr eaLnBrk="1" hangingPunct="1"/>
            <a:r>
              <a:rPr lang="en-US" altLang="en-US" sz="2800"/>
              <a:t>What do you think of when you hear the word “lent”?</a:t>
            </a:r>
          </a:p>
        </p:txBody>
      </p:sp>
      <p:pic>
        <p:nvPicPr>
          <p:cNvPr id="3076" name="Picture 5">
            <a:extLst>
              <a:ext uri="{FF2B5EF4-FFF2-40B4-BE49-F238E27FC236}">
                <a16:creationId xmlns:a16="http://schemas.microsoft.com/office/drawing/2014/main" id="{D6E7ED93-1577-46F9-A1B3-161C6FBA87E9}"/>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62000" y="2016125"/>
            <a:ext cx="3810000" cy="2824163"/>
          </a:xfrm>
          <a:noFill/>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5812986-0E2F-40D5-919D-481E44AC8CB4}"/>
              </a:ext>
            </a:extLst>
          </p:cNvPr>
          <p:cNvSpPr>
            <a:spLocks noGrp="1" noChangeArrowheads="1"/>
          </p:cNvSpPr>
          <p:nvPr>
            <p:ph type="title"/>
          </p:nvPr>
        </p:nvSpPr>
        <p:spPr/>
        <p:txBody>
          <a:bodyPr/>
          <a:lstStyle/>
          <a:p>
            <a:pPr eaLnBrk="1" hangingPunct="1"/>
            <a:r>
              <a:rPr lang="en-US" altLang="en-US"/>
              <a:t>3 Pillars of Lent</a:t>
            </a:r>
          </a:p>
        </p:txBody>
      </p:sp>
      <p:pic>
        <p:nvPicPr>
          <p:cNvPr id="21507" name="Picture 4">
            <a:extLst>
              <a:ext uri="{FF2B5EF4-FFF2-40B4-BE49-F238E27FC236}">
                <a16:creationId xmlns:a16="http://schemas.microsoft.com/office/drawing/2014/main" id="{88226DAB-C482-492E-AF8A-2218C228A47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2971800"/>
            <a:ext cx="2882900" cy="2173288"/>
          </a:xfrm>
          <a:noFill/>
        </p:spPr>
      </p:pic>
      <p:pic>
        <p:nvPicPr>
          <p:cNvPr id="21508" name="Picture 5">
            <a:extLst>
              <a:ext uri="{FF2B5EF4-FFF2-40B4-BE49-F238E27FC236}">
                <a16:creationId xmlns:a16="http://schemas.microsoft.com/office/drawing/2014/main" id="{E22E1112-6067-45F3-8392-A6DABF7C9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2971800"/>
            <a:ext cx="2986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id="{AEE070F4-CA99-4B57-A063-4C5FC7FBF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2971800"/>
            <a:ext cx="2986087"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a:extLst>
              <a:ext uri="{FF2B5EF4-FFF2-40B4-BE49-F238E27FC236}">
                <a16:creationId xmlns:a16="http://schemas.microsoft.com/office/drawing/2014/main" id="{A6547168-E6CF-4D08-8D41-482E98B3FE40}"/>
              </a:ext>
            </a:extLst>
          </p:cNvPr>
          <p:cNvSpPr txBox="1">
            <a:spLocks noChangeArrowheads="1"/>
          </p:cNvSpPr>
          <p:nvPr/>
        </p:nvSpPr>
        <p:spPr bwMode="auto">
          <a:xfrm>
            <a:off x="533400" y="2438400"/>
            <a:ext cx="2057400" cy="584775"/>
          </a:xfrm>
          <a:prstGeom prst="rect">
            <a:avLst/>
          </a:prstGeom>
          <a:noFill/>
          <a:ln w="9525">
            <a:noFill/>
            <a:miter lim="800000"/>
            <a:headEnd/>
            <a:tailEnd/>
          </a:ln>
          <a:effectLst/>
        </p:spPr>
        <p:txBody>
          <a:bodyPr>
            <a:spAutoFit/>
          </a:bodyPr>
          <a:lstStyle/>
          <a:p>
            <a:pPr algn="ctr">
              <a:spcBef>
                <a:spcPct val="50000"/>
              </a:spcBef>
              <a:defRPr/>
            </a:pPr>
            <a:r>
              <a:rPr lang="en-US" sz="3200" dirty="0">
                <a:solidFill>
                  <a:srgbClr val="FF0000"/>
                </a:solidFill>
                <a:effectLst>
                  <a:outerShdw blurRad="38100" dist="38100" dir="2700000" algn="tl">
                    <a:srgbClr val="000000"/>
                  </a:outerShdw>
                </a:effectLst>
              </a:rPr>
              <a:t>PRAYER</a:t>
            </a:r>
          </a:p>
        </p:txBody>
      </p:sp>
      <p:sp>
        <p:nvSpPr>
          <p:cNvPr id="22538" name="Text Box 10">
            <a:extLst>
              <a:ext uri="{FF2B5EF4-FFF2-40B4-BE49-F238E27FC236}">
                <a16:creationId xmlns:a16="http://schemas.microsoft.com/office/drawing/2014/main" id="{47A312E1-7B2A-49F3-8546-9E6637708604}"/>
              </a:ext>
            </a:extLst>
          </p:cNvPr>
          <p:cNvSpPr txBox="1">
            <a:spLocks noChangeArrowheads="1"/>
          </p:cNvSpPr>
          <p:nvPr/>
        </p:nvSpPr>
        <p:spPr bwMode="auto">
          <a:xfrm>
            <a:off x="3581399" y="2438400"/>
            <a:ext cx="1903413" cy="584775"/>
          </a:xfrm>
          <a:prstGeom prst="rect">
            <a:avLst/>
          </a:prstGeom>
          <a:noFill/>
          <a:ln w="9525">
            <a:noFill/>
            <a:miter lim="800000"/>
            <a:headEnd/>
            <a:tailEnd/>
          </a:ln>
          <a:effectLst/>
        </p:spPr>
        <p:txBody>
          <a:bodyPr wrap="square">
            <a:spAutoFit/>
          </a:bodyPr>
          <a:lstStyle/>
          <a:p>
            <a:pPr algn="ctr">
              <a:spcBef>
                <a:spcPct val="50000"/>
              </a:spcBef>
              <a:defRPr/>
            </a:pPr>
            <a:r>
              <a:rPr lang="en-US" sz="3200" dirty="0">
                <a:solidFill>
                  <a:srgbClr val="FF0000"/>
                </a:solidFill>
                <a:effectLst>
                  <a:outerShdw blurRad="38100" dist="38100" dir="2700000" algn="tl">
                    <a:srgbClr val="000000"/>
                  </a:outerShdw>
                </a:effectLst>
              </a:rPr>
              <a:t>FASTING</a:t>
            </a:r>
            <a:endParaRPr lang="en-US" dirty="0">
              <a:solidFill>
                <a:srgbClr val="FF0000"/>
              </a:solidFill>
              <a:effectLst>
                <a:outerShdw blurRad="38100" dist="38100" dir="2700000" algn="tl">
                  <a:srgbClr val="000000"/>
                </a:outerShdw>
              </a:effectLst>
            </a:endParaRPr>
          </a:p>
        </p:txBody>
      </p:sp>
      <p:sp>
        <p:nvSpPr>
          <p:cNvPr id="22539" name="Text Box 11">
            <a:extLst>
              <a:ext uri="{FF2B5EF4-FFF2-40B4-BE49-F238E27FC236}">
                <a16:creationId xmlns:a16="http://schemas.microsoft.com/office/drawing/2014/main" id="{668743DE-2454-48F3-B411-1CC6D43E7444}"/>
              </a:ext>
            </a:extLst>
          </p:cNvPr>
          <p:cNvSpPr txBox="1">
            <a:spLocks noChangeArrowheads="1"/>
          </p:cNvSpPr>
          <p:nvPr/>
        </p:nvSpPr>
        <p:spPr bwMode="auto">
          <a:xfrm>
            <a:off x="6030911" y="2438400"/>
            <a:ext cx="2797177" cy="584775"/>
          </a:xfrm>
          <a:prstGeom prst="rect">
            <a:avLst/>
          </a:prstGeom>
          <a:noFill/>
          <a:ln w="9525">
            <a:noFill/>
            <a:miter lim="800000"/>
            <a:headEnd/>
            <a:tailEnd/>
          </a:ln>
          <a:effectLst/>
        </p:spPr>
        <p:txBody>
          <a:bodyPr wrap="square">
            <a:spAutoFit/>
          </a:bodyPr>
          <a:lstStyle/>
          <a:p>
            <a:pPr algn="ctr">
              <a:spcBef>
                <a:spcPct val="50000"/>
              </a:spcBef>
              <a:defRPr/>
            </a:pPr>
            <a:r>
              <a:rPr lang="en-US" sz="3200" dirty="0">
                <a:solidFill>
                  <a:srgbClr val="FF0000"/>
                </a:solidFill>
                <a:effectLst>
                  <a:outerShdw blurRad="38100" dist="38100" dir="2700000" algn="tl">
                    <a:srgbClr val="000000"/>
                  </a:outerShdw>
                </a:effectLst>
              </a:rPr>
              <a:t>ALMSGIVING</a:t>
            </a:r>
            <a:endParaRPr lang="en-US" dirty="0">
              <a:solidFill>
                <a:srgbClr val="FF0000"/>
              </a:solidFill>
              <a:effectLst>
                <a:outerShdw blurRad="38100" dist="38100" dir="2700000" algn="tl">
                  <a:srgbClr val="000000"/>
                </a:outerShdw>
              </a:effectLst>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24FA458-1AA7-4F2C-9555-941745DD5E03}"/>
              </a:ext>
            </a:extLst>
          </p:cNvPr>
          <p:cNvSpPr>
            <a:spLocks noGrp="1" noChangeArrowheads="1"/>
          </p:cNvSpPr>
          <p:nvPr>
            <p:ph type="title"/>
          </p:nvPr>
        </p:nvSpPr>
        <p:spPr/>
        <p:txBody>
          <a:bodyPr/>
          <a:lstStyle/>
          <a:p>
            <a:pPr eaLnBrk="1" hangingPunct="1"/>
            <a:endParaRPr lang="en-US" altLang="en-US"/>
          </a:p>
        </p:txBody>
      </p:sp>
      <p:sp>
        <p:nvSpPr>
          <p:cNvPr id="22531" name="Rectangle 3">
            <a:extLst>
              <a:ext uri="{FF2B5EF4-FFF2-40B4-BE49-F238E27FC236}">
                <a16:creationId xmlns:a16="http://schemas.microsoft.com/office/drawing/2014/main" id="{0843BC2E-C3F8-448A-8FBC-6D3BAAB81572}"/>
              </a:ext>
            </a:extLst>
          </p:cNvPr>
          <p:cNvSpPr>
            <a:spLocks noGrp="1" noChangeArrowheads="1"/>
          </p:cNvSpPr>
          <p:nvPr>
            <p:ph type="body" idx="1"/>
          </p:nvPr>
        </p:nvSpPr>
        <p:spPr/>
        <p:txBody>
          <a:bodyPr/>
          <a:lstStyle/>
          <a:p>
            <a:pPr marL="2754313" eaLnBrk="1" hangingPunct="1"/>
            <a:r>
              <a:rPr lang="en-US" altLang="en-US"/>
              <a:t>Unite ourselves to the mystery of Jesus in the desert</a:t>
            </a:r>
          </a:p>
          <a:p>
            <a:pPr marL="2754313" eaLnBrk="1" hangingPunct="1"/>
            <a:r>
              <a:rPr lang="en-US" altLang="en-US"/>
              <a:t>Reflect on history of salvation</a:t>
            </a:r>
          </a:p>
          <a:p>
            <a:pPr marL="2754313" eaLnBrk="1" hangingPunct="1"/>
            <a:r>
              <a:rPr lang="en-US" altLang="en-US"/>
              <a:t>Spiritual exercises</a:t>
            </a:r>
          </a:p>
          <a:p>
            <a:pPr marL="2754313" eaLnBrk="1" hangingPunct="1"/>
            <a:r>
              <a:rPr lang="en-US" altLang="en-US"/>
              <a:t>Put yourself in touch with God!</a:t>
            </a:r>
          </a:p>
        </p:txBody>
      </p:sp>
      <p:pic>
        <p:nvPicPr>
          <p:cNvPr id="22532" name="Picture 4">
            <a:extLst>
              <a:ext uri="{FF2B5EF4-FFF2-40B4-BE49-F238E27FC236}">
                <a16:creationId xmlns:a16="http://schemas.microsoft.com/office/drawing/2014/main" id="{4D248881-025C-42B1-A465-B77293C2D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1563"/>
            <a:ext cx="2882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0D6CD51C-1EDC-42F6-A474-F371A1E67843}"/>
              </a:ext>
            </a:extLst>
          </p:cNvPr>
          <p:cNvSpPr txBox="1">
            <a:spLocks noChangeArrowheads="1"/>
          </p:cNvSpPr>
          <p:nvPr/>
        </p:nvSpPr>
        <p:spPr bwMode="auto">
          <a:xfrm>
            <a:off x="533400" y="1905000"/>
            <a:ext cx="2057400" cy="457200"/>
          </a:xfrm>
          <a:prstGeom prst="rect">
            <a:avLst/>
          </a:prstGeom>
          <a:no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000000"/>
                  </a:outerShdw>
                </a:effectLst>
              </a:rPr>
              <a:t>PRAYER</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969A677-FE2C-4303-9645-A140D270D79F}"/>
              </a:ext>
            </a:extLst>
          </p:cNvPr>
          <p:cNvSpPr>
            <a:spLocks noGrp="1" noChangeArrowheads="1"/>
          </p:cNvSpPr>
          <p:nvPr>
            <p:ph type="title"/>
          </p:nvPr>
        </p:nvSpPr>
        <p:spPr/>
        <p:txBody>
          <a:bodyPr/>
          <a:lstStyle/>
          <a:p>
            <a:pPr eaLnBrk="1" hangingPunct="1"/>
            <a:endParaRPr lang="en-US" altLang="en-US"/>
          </a:p>
        </p:txBody>
      </p:sp>
      <p:sp>
        <p:nvSpPr>
          <p:cNvPr id="23555" name="Rectangle 3">
            <a:extLst>
              <a:ext uri="{FF2B5EF4-FFF2-40B4-BE49-F238E27FC236}">
                <a16:creationId xmlns:a16="http://schemas.microsoft.com/office/drawing/2014/main" id="{01940BA8-D106-46F4-8AE3-189BD7CCEC21}"/>
              </a:ext>
            </a:extLst>
          </p:cNvPr>
          <p:cNvSpPr>
            <a:spLocks noGrp="1" noChangeArrowheads="1"/>
          </p:cNvSpPr>
          <p:nvPr>
            <p:ph type="body" idx="1"/>
          </p:nvPr>
        </p:nvSpPr>
        <p:spPr/>
        <p:txBody>
          <a:bodyPr/>
          <a:lstStyle/>
          <a:p>
            <a:pPr marL="2924175" eaLnBrk="1" hangingPunct="1"/>
            <a:r>
              <a:rPr lang="en-US" altLang="en-US"/>
              <a:t>Self-denial</a:t>
            </a:r>
          </a:p>
          <a:p>
            <a:pPr marL="2924175" eaLnBrk="1" hangingPunct="1"/>
            <a:r>
              <a:rPr lang="en-US" altLang="en-US"/>
              <a:t>Penitential acts such as liturgies, reconciliation, and fraternal service such as charitable or mission works</a:t>
            </a:r>
          </a:p>
          <a:p>
            <a:pPr marL="2924175" eaLnBrk="1" hangingPunct="1"/>
            <a:r>
              <a:rPr lang="en-US" altLang="en-US"/>
              <a:t>And of course, food</a:t>
            </a:r>
          </a:p>
        </p:txBody>
      </p:sp>
      <p:grpSp>
        <p:nvGrpSpPr>
          <p:cNvPr id="23556" name="Group 6">
            <a:extLst>
              <a:ext uri="{FF2B5EF4-FFF2-40B4-BE49-F238E27FC236}">
                <a16:creationId xmlns:a16="http://schemas.microsoft.com/office/drawing/2014/main" id="{037EF50D-7405-472D-99E1-84A9595FA91B}"/>
              </a:ext>
            </a:extLst>
          </p:cNvPr>
          <p:cNvGrpSpPr>
            <a:grpSpLocks/>
          </p:cNvGrpSpPr>
          <p:nvPr/>
        </p:nvGrpSpPr>
        <p:grpSpPr bwMode="auto">
          <a:xfrm>
            <a:off x="381000" y="1219200"/>
            <a:ext cx="2986088" cy="2784475"/>
            <a:chOff x="1912" y="1536"/>
            <a:chExt cx="1881" cy="1754"/>
          </a:xfrm>
        </p:grpSpPr>
        <p:pic>
          <p:nvPicPr>
            <p:cNvPr id="23557" name="Picture 4">
              <a:extLst>
                <a:ext uri="{FF2B5EF4-FFF2-40B4-BE49-F238E27FC236}">
                  <a16:creationId xmlns:a16="http://schemas.microsoft.com/office/drawing/2014/main" id="{633D9FDC-E0E5-4103-BA74-2EAD02EF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 y="1872"/>
              <a:ext cx="1881" cy="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B8F67FF5-57B7-43E5-86AC-4C95DAD081D0}"/>
                </a:ext>
              </a:extLst>
            </p:cNvPr>
            <p:cNvSpPr txBox="1">
              <a:spLocks noChangeArrowheads="1"/>
            </p:cNvSpPr>
            <p:nvPr/>
          </p:nvSpPr>
          <p:spPr bwMode="auto">
            <a:xfrm>
              <a:off x="2256" y="1536"/>
              <a:ext cx="1152" cy="288"/>
            </a:xfrm>
            <a:prstGeom prst="rect">
              <a:avLst/>
            </a:prstGeom>
            <a:no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000000"/>
                    </a:outerShdw>
                  </a:effectLst>
                </a:rPr>
                <a:t>FASTING</a:t>
              </a:r>
            </a:p>
          </p:txBody>
        </p:sp>
      </p:gr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B98138B-2D8E-404F-9EFB-BCCF52196E88}"/>
              </a:ext>
            </a:extLst>
          </p:cNvPr>
          <p:cNvSpPr>
            <a:spLocks noGrp="1" noChangeArrowheads="1"/>
          </p:cNvSpPr>
          <p:nvPr>
            <p:ph type="title"/>
          </p:nvPr>
        </p:nvSpPr>
        <p:spPr/>
        <p:txBody>
          <a:bodyPr/>
          <a:lstStyle/>
          <a:p>
            <a:pPr eaLnBrk="1" hangingPunct="1"/>
            <a:endParaRPr lang="en-US" altLang="en-US"/>
          </a:p>
        </p:txBody>
      </p:sp>
      <p:sp>
        <p:nvSpPr>
          <p:cNvPr id="24579" name="Rectangle 3">
            <a:extLst>
              <a:ext uri="{FF2B5EF4-FFF2-40B4-BE49-F238E27FC236}">
                <a16:creationId xmlns:a16="http://schemas.microsoft.com/office/drawing/2014/main" id="{751F212B-5B02-4BE1-AF8D-B61253A4136A}"/>
              </a:ext>
            </a:extLst>
          </p:cNvPr>
          <p:cNvSpPr>
            <a:spLocks noGrp="1" noChangeArrowheads="1"/>
          </p:cNvSpPr>
          <p:nvPr>
            <p:ph type="body" idx="1"/>
          </p:nvPr>
        </p:nvSpPr>
        <p:spPr/>
        <p:txBody>
          <a:bodyPr/>
          <a:lstStyle/>
          <a:p>
            <a:pPr marL="3092450" eaLnBrk="1" hangingPunct="1"/>
            <a:r>
              <a:rPr lang="en-US" altLang="en-US"/>
              <a:t>Acts of charity and generosity</a:t>
            </a:r>
          </a:p>
          <a:p>
            <a:pPr marL="3092450" eaLnBrk="1" hangingPunct="1"/>
            <a:r>
              <a:rPr lang="en-US" altLang="en-US"/>
              <a:t>Give of yourself!</a:t>
            </a:r>
          </a:p>
          <a:p>
            <a:pPr marL="3092450" eaLnBrk="1" hangingPunct="1"/>
            <a:r>
              <a:rPr lang="en-US" altLang="en-US"/>
              <a:t>Give your heart, your kindness, your </a:t>
            </a:r>
            <a:r>
              <a:rPr lang="en-US" altLang="en-US" i="1"/>
              <a:t>real</a:t>
            </a:r>
            <a:r>
              <a:rPr lang="en-US" altLang="en-US"/>
              <a:t> self</a:t>
            </a:r>
          </a:p>
          <a:p>
            <a:pPr marL="3092450" eaLnBrk="1" hangingPunct="1"/>
            <a:r>
              <a:rPr lang="en-US" altLang="en-US"/>
              <a:t>More than just money or cleaning out closets</a:t>
            </a:r>
          </a:p>
        </p:txBody>
      </p:sp>
      <p:grpSp>
        <p:nvGrpSpPr>
          <p:cNvPr id="24580" name="Group 6">
            <a:extLst>
              <a:ext uri="{FF2B5EF4-FFF2-40B4-BE49-F238E27FC236}">
                <a16:creationId xmlns:a16="http://schemas.microsoft.com/office/drawing/2014/main" id="{6E012D15-471B-4DE2-B5C8-B34889B83C49}"/>
              </a:ext>
            </a:extLst>
          </p:cNvPr>
          <p:cNvGrpSpPr>
            <a:grpSpLocks/>
          </p:cNvGrpSpPr>
          <p:nvPr/>
        </p:nvGrpSpPr>
        <p:grpSpPr bwMode="auto">
          <a:xfrm>
            <a:off x="457200" y="1066800"/>
            <a:ext cx="2986088" cy="2782888"/>
            <a:chOff x="3735" y="1536"/>
            <a:chExt cx="1881" cy="1753"/>
          </a:xfrm>
        </p:grpSpPr>
        <p:pic>
          <p:nvPicPr>
            <p:cNvPr id="24581" name="Picture 4">
              <a:extLst>
                <a:ext uri="{FF2B5EF4-FFF2-40B4-BE49-F238E27FC236}">
                  <a16:creationId xmlns:a16="http://schemas.microsoft.com/office/drawing/2014/main" id="{9D8009BF-3355-4D7F-B9F3-0B4BB4635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 y="1872"/>
              <a:ext cx="1881"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7DD12A0E-2091-4D81-B990-5359AAFB9C7F}"/>
                </a:ext>
              </a:extLst>
            </p:cNvPr>
            <p:cNvSpPr txBox="1">
              <a:spLocks noChangeArrowheads="1"/>
            </p:cNvSpPr>
            <p:nvPr/>
          </p:nvSpPr>
          <p:spPr bwMode="auto">
            <a:xfrm>
              <a:off x="3984" y="1536"/>
              <a:ext cx="1440" cy="288"/>
            </a:xfrm>
            <a:prstGeom prst="rect">
              <a:avLst/>
            </a:prstGeom>
            <a:no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000000"/>
                    </a:outerShdw>
                  </a:effectLst>
                </a:rPr>
                <a:t>ALMSGIVING</a:t>
              </a:r>
            </a:p>
          </p:txBody>
        </p:sp>
      </p:gr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8013F5D-0877-45E6-80D5-FFBA591EB5F8}"/>
              </a:ext>
            </a:extLst>
          </p:cNvPr>
          <p:cNvSpPr>
            <a:spLocks noGrp="1" noChangeArrowheads="1"/>
          </p:cNvSpPr>
          <p:nvPr>
            <p:ph type="title"/>
          </p:nvPr>
        </p:nvSpPr>
        <p:spPr/>
        <p:txBody>
          <a:bodyPr/>
          <a:lstStyle/>
          <a:p>
            <a:pPr eaLnBrk="1" hangingPunct="1"/>
            <a:r>
              <a:rPr lang="en-US" altLang="en-US"/>
              <a:t>Practices during Lent</a:t>
            </a:r>
          </a:p>
        </p:txBody>
      </p:sp>
      <p:sp>
        <p:nvSpPr>
          <p:cNvPr id="25603" name="Rectangle 3">
            <a:extLst>
              <a:ext uri="{FF2B5EF4-FFF2-40B4-BE49-F238E27FC236}">
                <a16:creationId xmlns:a16="http://schemas.microsoft.com/office/drawing/2014/main" id="{42632DF4-EF84-4F56-B1A5-4414C6D4268D}"/>
              </a:ext>
            </a:extLst>
          </p:cNvPr>
          <p:cNvSpPr>
            <a:spLocks noGrp="1" noChangeArrowheads="1"/>
          </p:cNvSpPr>
          <p:nvPr>
            <p:ph type="body" idx="1"/>
          </p:nvPr>
        </p:nvSpPr>
        <p:spPr/>
        <p:txBody>
          <a:bodyPr/>
          <a:lstStyle/>
          <a:p>
            <a:pPr eaLnBrk="1" hangingPunct="1"/>
            <a:r>
              <a:rPr lang="en-US" altLang="en-US"/>
              <a:t>Calendar:  Sundays of Lent have precedence over feasts/solemnities</a:t>
            </a:r>
          </a:p>
          <a:p>
            <a:pPr lvl="1" eaLnBrk="1" hangingPunct="1"/>
            <a:r>
              <a:rPr lang="en-US" altLang="en-US"/>
              <a:t>Weekdays of Lent over obligatory memorials</a:t>
            </a:r>
          </a:p>
          <a:p>
            <a:pPr eaLnBrk="1" hangingPunct="1"/>
            <a:r>
              <a:rPr lang="en-US" altLang="en-US"/>
              <a:t>Reconciliation / penance lead toward conversion of heart</a:t>
            </a:r>
          </a:p>
          <a:p>
            <a:pPr eaLnBrk="1" hangingPunct="1"/>
            <a:r>
              <a:rPr lang="en-US" altLang="en-US"/>
              <a:t>Few, if any, church decorations</a:t>
            </a:r>
          </a:p>
          <a:p>
            <a:pPr eaLnBrk="1" hangingPunct="1"/>
            <a:r>
              <a:rPr lang="en-US" altLang="en-US"/>
              <a:t>Music only when necessary</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57C0808-B17F-4BAA-B17B-6099CB7145A5}"/>
              </a:ext>
            </a:extLst>
          </p:cNvPr>
          <p:cNvSpPr>
            <a:spLocks noGrp="1" noChangeArrowheads="1"/>
          </p:cNvSpPr>
          <p:nvPr>
            <p:ph type="title"/>
          </p:nvPr>
        </p:nvSpPr>
        <p:spPr/>
        <p:txBody>
          <a:bodyPr/>
          <a:lstStyle/>
          <a:p>
            <a:pPr eaLnBrk="1" hangingPunct="1"/>
            <a:r>
              <a:rPr lang="en-US" altLang="en-US"/>
              <a:t>Practices, con’t</a:t>
            </a:r>
          </a:p>
        </p:txBody>
      </p:sp>
      <p:sp>
        <p:nvSpPr>
          <p:cNvPr id="26627" name="Rectangle 3">
            <a:extLst>
              <a:ext uri="{FF2B5EF4-FFF2-40B4-BE49-F238E27FC236}">
                <a16:creationId xmlns:a16="http://schemas.microsoft.com/office/drawing/2014/main" id="{639B5B40-0BEF-4714-BCAB-BF0ABACE4A77}"/>
              </a:ext>
            </a:extLst>
          </p:cNvPr>
          <p:cNvSpPr>
            <a:spLocks noGrp="1" noChangeArrowheads="1"/>
          </p:cNvSpPr>
          <p:nvPr>
            <p:ph type="body" idx="1"/>
          </p:nvPr>
        </p:nvSpPr>
        <p:spPr/>
        <p:txBody>
          <a:bodyPr/>
          <a:lstStyle/>
          <a:p>
            <a:pPr eaLnBrk="1" hangingPunct="1"/>
            <a:r>
              <a:rPr lang="en-US" altLang="en-US"/>
              <a:t>“Gloria” and “Alleluia” not used in Mass</a:t>
            </a:r>
          </a:p>
          <a:p>
            <a:pPr eaLnBrk="1" hangingPunct="1"/>
            <a:r>
              <a:rPr lang="en-US" altLang="en-US"/>
              <a:t>Devotional exercises encouraged</a:t>
            </a:r>
          </a:p>
          <a:p>
            <a:pPr eaLnBrk="1" hangingPunct="1"/>
            <a:r>
              <a:rPr lang="en-US" altLang="en-US"/>
              <a:t>Reception of ashes</a:t>
            </a:r>
          </a:p>
          <a:p>
            <a:pPr eaLnBrk="1" hangingPunct="1"/>
            <a:r>
              <a:rPr lang="en-US" altLang="en-US"/>
              <a:t>Fast and abstinence</a:t>
            </a:r>
          </a:p>
          <a:p>
            <a:pPr lvl="1" eaLnBrk="1" hangingPunct="1"/>
            <a:r>
              <a:rPr lang="en-US" altLang="en-US"/>
              <a:t>Ash Wednesday, Good Fridays</a:t>
            </a:r>
          </a:p>
          <a:p>
            <a:pPr lvl="1" eaLnBrk="1" hangingPunct="1"/>
            <a:r>
              <a:rPr lang="en-US" altLang="en-US"/>
              <a:t>Abstinence all Fridays of Lent</a:t>
            </a:r>
          </a:p>
          <a:p>
            <a:pPr eaLnBrk="1" hangingPunct="1"/>
            <a:r>
              <a:rPr lang="en-US" altLang="en-US"/>
              <a:t>Crosses and images covered</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090AD69-F97B-4729-936D-63DE40F264D2}"/>
              </a:ext>
            </a:extLst>
          </p:cNvPr>
          <p:cNvSpPr>
            <a:spLocks noGrp="1" noChangeArrowheads="1"/>
          </p:cNvSpPr>
          <p:nvPr>
            <p:ph type="title"/>
          </p:nvPr>
        </p:nvSpPr>
        <p:spPr/>
        <p:txBody>
          <a:bodyPr/>
          <a:lstStyle/>
          <a:p>
            <a:pPr eaLnBrk="1" hangingPunct="1"/>
            <a:r>
              <a:rPr lang="en-US" altLang="en-US"/>
              <a:t>Devotions and Practices, con’t</a:t>
            </a:r>
          </a:p>
        </p:txBody>
      </p:sp>
      <p:sp>
        <p:nvSpPr>
          <p:cNvPr id="27651" name="Rectangle 3">
            <a:extLst>
              <a:ext uri="{FF2B5EF4-FFF2-40B4-BE49-F238E27FC236}">
                <a16:creationId xmlns:a16="http://schemas.microsoft.com/office/drawing/2014/main" id="{299A6C3B-BA85-4D06-9DCA-CA7F9BD1D3D8}"/>
              </a:ext>
            </a:extLst>
          </p:cNvPr>
          <p:cNvSpPr>
            <a:spLocks noGrp="1" noChangeArrowheads="1"/>
          </p:cNvSpPr>
          <p:nvPr>
            <p:ph type="body" idx="1"/>
          </p:nvPr>
        </p:nvSpPr>
        <p:spPr/>
        <p:txBody>
          <a:bodyPr/>
          <a:lstStyle/>
          <a:p>
            <a:pPr eaLnBrk="1" hangingPunct="1"/>
            <a:r>
              <a:rPr lang="en-US" altLang="en-US"/>
              <a:t>Stations of the Cross</a:t>
            </a:r>
          </a:p>
          <a:p>
            <a:pPr eaLnBrk="1" hangingPunct="1"/>
            <a:r>
              <a:rPr lang="en-US" altLang="en-US"/>
              <a:t>Novenas</a:t>
            </a:r>
          </a:p>
          <a:p>
            <a:pPr eaLnBrk="1" hangingPunct="1"/>
            <a:r>
              <a:rPr lang="en-US" altLang="en-US"/>
              <a:t>“Mission” speakers</a:t>
            </a:r>
          </a:p>
          <a:p>
            <a:pPr eaLnBrk="1" hangingPunct="1"/>
            <a:r>
              <a:rPr lang="en-US" altLang="en-US"/>
              <a:t>All encouraged to attend daily Mass</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F0EFD59-26ED-427C-B3FF-7A92316AE1CC}"/>
              </a:ext>
            </a:extLst>
          </p:cNvPr>
          <p:cNvSpPr>
            <a:spLocks noGrp="1" noChangeArrowheads="1"/>
          </p:cNvSpPr>
          <p:nvPr>
            <p:ph type="title"/>
          </p:nvPr>
        </p:nvSpPr>
        <p:spPr/>
        <p:txBody>
          <a:bodyPr/>
          <a:lstStyle/>
          <a:p>
            <a:pPr eaLnBrk="1" hangingPunct="1"/>
            <a:r>
              <a:rPr lang="en-US" altLang="en-US"/>
              <a:t>R.C.I.A. Practices</a:t>
            </a:r>
          </a:p>
        </p:txBody>
      </p:sp>
      <p:sp>
        <p:nvSpPr>
          <p:cNvPr id="28675" name="Rectangle 3">
            <a:extLst>
              <a:ext uri="{FF2B5EF4-FFF2-40B4-BE49-F238E27FC236}">
                <a16:creationId xmlns:a16="http://schemas.microsoft.com/office/drawing/2014/main" id="{226EF408-971E-41A0-A6E3-8DF9A69671AE}"/>
              </a:ext>
            </a:extLst>
          </p:cNvPr>
          <p:cNvSpPr>
            <a:spLocks noGrp="1" noChangeArrowheads="1"/>
          </p:cNvSpPr>
          <p:nvPr>
            <p:ph type="body" idx="1"/>
          </p:nvPr>
        </p:nvSpPr>
        <p:spPr/>
        <p:txBody>
          <a:bodyPr/>
          <a:lstStyle/>
          <a:p>
            <a:pPr eaLnBrk="1" hangingPunct="1">
              <a:lnSpc>
                <a:spcPct val="90000"/>
              </a:lnSpc>
            </a:pPr>
            <a:r>
              <a:rPr lang="en-US" altLang="en-US" dirty="0"/>
              <a:t>Rite of Election</a:t>
            </a:r>
          </a:p>
          <a:p>
            <a:pPr lvl="1" eaLnBrk="1" hangingPunct="1">
              <a:lnSpc>
                <a:spcPct val="90000"/>
              </a:lnSpc>
            </a:pPr>
            <a:r>
              <a:rPr lang="en-US" altLang="en-US" dirty="0"/>
              <a:t>Bishop leads rite publicly announcing those who are chosen (elected) to soon receive the sacraments of initiation</a:t>
            </a:r>
          </a:p>
          <a:p>
            <a:pPr eaLnBrk="1" hangingPunct="1">
              <a:lnSpc>
                <a:spcPct val="90000"/>
              </a:lnSpc>
            </a:pPr>
            <a:r>
              <a:rPr lang="en-US" altLang="en-US" dirty="0" err="1"/>
              <a:t>Scrutinies</a:t>
            </a:r>
            <a:endParaRPr lang="en-US" altLang="en-US" dirty="0"/>
          </a:p>
          <a:p>
            <a:pPr lvl="1" eaLnBrk="1" hangingPunct="1">
              <a:lnSpc>
                <a:spcPct val="90000"/>
              </a:lnSpc>
            </a:pPr>
            <a:r>
              <a:rPr lang="en-US" altLang="en-US" dirty="0"/>
              <a:t>Special communal prayers designed to help participants closely examine their lives, mindsets and attitudes. What comes between you and God?  A value check.</a:t>
            </a:r>
          </a:p>
          <a:p>
            <a:pPr eaLnBrk="1" hangingPunct="1">
              <a:lnSpc>
                <a:spcPct val="90000"/>
              </a:lnSpc>
              <a:buFontTx/>
              <a:buNone/>
            </a:pPr>
            <a:endParaRPr lang="en-US" altLang="en-US"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2CE64E9-0F43-44A5-A4E1-BE33C6A65B47}"/>
              </a:ext>
            </a:extLst>
          </p:cNvPr>
          <p:cNvSpPr>
            <a:spLocks noGrp="1" noChangeArrowheads="1"/>
          </p:cNvSpPr>
          <p:nvPr>
            <p:ph type="title"/>
          </p:nvPr>
        </p:nvSpPr>
        <p:spPr>
          <a:xfrm>
            <a:off x="685800" y="609600"/>
            <a:ext cx="7772400" cy="1143000"/>
          </a:xfrm>
        </p:spPr>
        <p:txBody>
          <a:bodyPr wrap="square" anchor="ctr">
            <a:normAutofit/>
          </a:bodyPr>
          <a:lstStyle/>
          <a:p>
            <a:pPr eaLnBrk="1" hangingPunct="1"/>
            <a:r>
              <a:rPr lang="en-US" altLang="en-US"/>
              <a:t>Chrism Mass</a:t>
            </a:r>
          </a:p>
        </p:txBody>
      </p:sp>
      <p:sp>
        <p:nvSpPr>
          <p:cNvPr id="29699" name="Rectangle 3">
            <a:extLst>
              <a:ext uri="{FF2B5EF4-FFF2-40B4-BE49-F238E27FC236}">
                <a16:creationId xmlns:a16="http://schemas.microsoft.com/office/drawing/2014/main" id="{8AF05E8A-566F-4A87-9A10-BEBD096EC6B4}"/>
              </a:ext>
            </a:extLst>
          </p:cNvPr>
          <p:cNvSpPr>
            <a:spLocks noGrp="1" noChangeArrowheads="1"/>
          </p:cNvSpPr>
          <p:nvPr>
            <p:ph sz="half" idx="1"/>
          </p:nvPr>
        </p:nvSpPr>
        <p:spPr>
          <a:xfrm>
            <a:off x="685800" y="1981200"/>
            <a:ext cx="3810000" cy="4114800"/>
          </a:xfrm>
        </p:spPr>
        <p:txBody>
          <a:bodyPr wrap="square" anchor="t">
            <a:normAutofit/>
          </a:bodyPr>
          <a:lstStyle/>
          <a:p>
            <a:pPr eaLnBrk="1" hangingPunct="1"/>
            <a:r>
              <a:rPr lang="en-US" altLang="en-US" sz="2600"/>
              <a:t>During “Holy Week”</a:t>
            </a:r>
          </a:p>
          <a:p>
            <a:pPr eaLnBrk="1" hangingPunct="1"/>
            <a:r>
              <a:rPr lang="en-US" altLang="en-US" sz="2600"/>
              <a:t>Bishop presides</a:t>
            </a:r>
          </a:p>
          <a:p>
            <a:pPr eaLnBrk="1" hangingPunct="1"/>
            <a:r>
              <a:rPr lang="en-US" altLang="en-US" sz="2600"/>
              <a:t>Presentation, mixing, and blessing of Holy Oils used throughout the diocese all year long</a:t>
            </a:r>
          </a:p>
          <a:p>
            <a:pPr eaLnBrk="1" hangingPunct="1"/>
            <a:r>
              <a:rPr lang="en-US" altLang="en-US" sz="2600"/>
              <a:t>Reception of the oils by the parishes and institutions</a:t>
            </a:r>
          </a:p>
        </p:txBody>
      </p:sp>
      <p:pic>
        <p:nvPicPr>
          <p:cNvPr id="3" name="Picture 2" descr="A picture containing person&#10;&#10;Description automatically generated">
            <a:extLst>
              <a:ext uri="{FF2B5EF4-FFF2-40B4-BE49-F238E27FC236}">
                <a16:creationId xmlns:a16="http://schemas.microsoft.com/office/drawing/2014/main" id="{C70517CB-F116-4B0A-BB37-74D0800301BD}"/>
              </a:ext>
            </a:extLst>
          </p:cNvPr>
          <p:cNvPicPr>
            <a:picLocks noChangeAspect="1"/>
          </p:cNvPicPr>
          <p:nvPr/>
        </p:nvPicPr>
        <p:blipFill rotWithShape="1">
          <a:blip r:embed="rId3">
            <a:extLst>
              <a:ext uri="{28A0092B-C50C-407E-A947-70E740481C1C}">
                <a14:useLocalDpi xmlns:a14="http://schemas.microsoft.com/office/drawing/2010/main" val="0"/>
              </a:ext>
            </a:extLst>
          </a:blip>
          <a:srcRect l="15407" t="20371" r="35148" b="-2"/>
          <a:stretch/>
        </p:blipFill>
        <p:spPr>
          <a:xfrm>
            <a:off x="4800599" y="2000251"/>
            <a:ext cx="3809999" cy="4095749"/>
          </a:xfrm>
          <a:prstGeom prst="rect">
            <a:avLst/>
          </a:prstGeom>
          <a:noFill/>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472E91D-8DE7-4DD5-852F-9F7ACF50DF81}"/>
              </a:ext>
            </a:extLst>
          </p:cNvPr>
          <p:cNvSpPr>
            <a:spLocks noGrp="1" noChangeArrowheads="1"/>
          </p:cNvSpPr>
          <p:nvPr>
            <p:ph type="title"/>
          </p:nvPr>
        </p:nvSpPr>
        <p:spPr/>
        <p:txBody>
          <a:bodyPr/>
          <a:lstStyle/>
          <a:p>
            <a:pPr eaLnBrk="1" hangingPunct="1"/>
            <a:r>
              <a:rPr lang="en-US" altLang="en-US"/>
              <a:t>Sacred Oils</a:t>
            </a:r>
          </a:p>
        </p:txBody>
      </p:sp>
      <p:sp>
        <p:nvSpPr>
          <p:cNvPr id="30723" name="Rectangle 3">
            <a:extLst>
              <a:ext uri="{FF2B5EF4-FFF2-40B4-BE49-F238E27FC236}">
                <a16:creationId xmlns:a16="http://schemas.microsoft.com/office/drawing/2014/main" id="{D5DD9BED-6DAA-4768-8EC4-0E29EBCF0194}"/>
              </a:ext>
            </a:extLst>
          </p:cNvPr>
          <p:cNvSpPr>
            <a:spLocks noGrp="1" noChangeArrowheads="1"/>
          </p:cNvSpPr>
          <p:nvPr>
            <p:ph type="body" idx="1"/>
          </p:nvPr>
        </p:nvSpPr>
        <p:spPr>
          <a:xfrm>
            <a:off x="685800" y="1981200"/>
            <a:ext cx="6629400" cy="4114800"/>
          </a:xfrm>
        </p:spPr>
        <p:txBody>
          <a:bodyPr/>
          <a:lstStyle/>
          <a:p>
            <a:pPr eaLnBrk="1" hangingPunct="1">
              <a:lnSpc>
                <a:spcPct val="90000"/>
              </a:lnSpc>
            </a:pPr>
            <a:r>
              <a:rPr lang="en-US" altLang="en-US"/>
              <a:t>OI Oil of the Infirmed (Anointing of the Sick)</a:t>
            </a:r>
          </a:p>
          <a:p>
            <a:pPr eaLnBrk="1" hangingPunct="1">
              <a:lnSpc>
                <a:spcPct val="90000"/>
              </a:lnSpc>
            </a:pPr>
            <a:r>
              <a:rPr lang="en-US" altLang="en-US"/>
              <a:t>Oil of Catechumens (Anointing at Baptism—strengthening against powers of the devil)</a:t>
            </a:r>
          </a:p>
          <a:p>
            <a:pPr eaLnBrk="1" hangingPunct="1">
              <a:lnSpc>
                <a:spcPct val="90000"/>
              </a:lnSpc>
            </a:pPr>
            <a:r>
              <a:rPr lang="en-US" altLang="en-US"/>
              <a:t>Sacred Chrism (Confirmation and Baptism—perfumed oil—Holy Spirit)</a:t>
            </a:r>
          </a:p>
        </p:txBody>
      </p:sp>
      <p:pic>
        <p:nvPicPr>
          <p:cNvPr id="30724" name="Picture 4">
            <a:hlinkClick r:id="rId3"/>
            <a:extLst>
              <a:ext uri="{FF2B5EF4-FFF2-40B4-BE49-F238E27FC236}">
                <a16:creationId xmlns:a16="http://schemas.microsoft.com/office/drawing/2014/main" id="{A8E3D24B-C91C-471B-9884-8EF638159C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80" t="17847" r="15350" b="25719"/>
          <a:stretch/>
        </p:blipFill>
        <p:spPr bwMode="auto">
          <a:xfrm rot="5400000">
            <a:off x="6207369" y="358140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FEAFD7-29A4-456C-AC71-C20724CA8FFA}"/>
              </a:ext>
            </a:extLst>
          </p:cNvPr>
          <p:cNvSpPr>
            <a:spLocks noGrp="1" noChangeArrowheads="1"/>
          </p:cNvSpPr>
          <p:nvPr>
            <p:ph type="title"/>
          </p:nvPr>
        </p:nvSpPr>
        <p:spPr/>
        <p:txBody>
          <a:bodyPr/>
          <a:lstStyle/>
          <a:p>
            <a:pPr eaLnBrk="1" hangingPunct="1"/>
            <a:r>
              <a:rPr lang="en-US" altLang="en-US"/>
              <a:t>What Is Lent?</a:t>
            </a:r>
          </a:p>
        </p:txBody>
      </p:sp>
      <p:sp>
        <p:nvSpPr>
          <p:cNvPr id="4099" name="Rectangle 3">
            <a:extLst>
              <a:ext uri="{FF2B5EF4-FFF2-40B4-BE49-F238E27FC236}">
                <a16:creationId xmlns:a16="http://schemas.microsoft.com/office/drawing/2014/main" id="{CDDD7597-1A5F-4687-AE6C-6CDADE5AF632}"/>
              </a:ext>
            </a:extLst>
          </p:cNvPr>
          <p:cNvSpPr>
            <a:spLocks noGrp="1" noChangeArrowheads="1"/>
          </p:cNvSpPr>
          <p:nvPr>
            <p:ph type="body" sz="half" idx="2"/>
          </p:nvPr>
        </p:nvSpPr>
        <p:spPr/>
        <p:txBody>
          <a:bodyPr/>
          <a:lstStyle/>
          <a:p>
            <a:pPr eaLnBrk="1" hangingPunct="1"/>
            <a:r>
              <a:rPr lang="en-US" altLang="en-US" sz="2800">
                <a:solidFill>
                  <a:schemeClr val="folHlink"/>
                </a:solidFill>
              </a:rPr>
              <a:t>What do you think of when you hear the word “lent”?</a:t>
            </a:r>
          </a:p>
          <a:p>
            <a:pPr eaLnBrk="1" hangingPunct="1"/>
            <a:r>
              <a:rPr lang="en-US" altLang="en-US" sz="2800"/>
              <a:t>Other faith traditions?</a:t>
            </a:r>
          </a:p>
        </p:txBody>
      </p:sp>
      <p:pic>
        <p:nvPicPr>
          <p:cNvPr id="4100" name="Picture 4">
            <a:extLst>
              <a:ext uri="{FF2B5EF4-FFF2-40B4-BE49-F238E27FC236}">
                <a16:creationId xmlns:a16="http://schemas.microsoft.com/office/drawing/2014/main" id="{21D6191B-90B6-4C37-B52D-2AA6521C9FF9}"/>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62000" y="2016125"/>
            <a:ext cx="3810000" cy="2824163"/>
          </a:xfrm>
          <a:noFill/>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FD8A21A-AFD2-4A01-B343-6C1E3E0A0855}"/>
              </a:ext>
            </a:extLst>
          </p:cNvPr>
          <p:cNvSpPr>
            <a:spLocks noGrp="1" noChangeArrowheads="1"/>
          </p:cNvSpPr>
          <p:nvPr>
            <p:ph type="title"/>
          </p:nvPr>
        </p:nvSpPr>
        <p:spPr/>
        <p:txBody>
          <a:bodyPr/>
          <a:lstStyle/>
          <a:p>
            <a:pPr eaLnBrk="1" hangingPunct="1"/>
            <a:endParaRPr lang="en-US" altLang="en-US"/>
          </a:p>
        </p:txBody>
      </p:sp>
      <p:sp>
        <p:nvSpPr>
          <p:cNvPr id="31747" name="Rectangle 3">
            <a:extLst>
              <a:ext uri="{FF2B5EF4-FFF2-40B4-BE49-F238E27FC236}">
                <a16:creationId xmlns:a16="http://schemas.microsoft.com/office/drawing/2014/main" id="{45573ADB-460B-4330-9002-B630F694BBF7}"/>
              </a:ext>
            </a:extLst>
          </p:cNvPr>
          <p:cNvSpPr>
            <a:spLocks noGrp="1" noChangeArrowheads="1"/>
          </p:cNvSpPr>
          <p:nvPr>
            <p:ph type="body" idx="1"/>
          </p:nvPr>
        </p:nvSpPr>
        <p:spPr/>
        <p:txBody>
          <a:bodyPr/>
          <a:lstStyle/>
          <a:p>
            <a:pPr algn="ctr" eaLnBrk="1" hangingPunct="1">
              <a:buFontTx/>
              <a:buNone/>
            </a:pPr>
            <a:r>
              <a:rPr lang="en-US" altLang="en-US"/>
              <a:t>Lenten season ends with celebration of the Mass of the Lord’s Supper on Holy Thursday—which begins the Easter Triduum</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F4B47F7-4103-4672-8462-ABA79A2F76E3}"/>
              </a:ext>
            </a:extLst>
          </p:cNvPr>
          <p:cNvSpPr>
            <a:spLocks noGrp="1" noChangeArrowheads="1"/>
          </p:cNvSpPr>
          <p:nvPr>
            <p:ph type="title"/>
          </p:nvPr>
        </p:nvSpPr>
        <p:spPr/>
        <p:txBody>
          <a:bodyPr/>
          <a:lstStyle/>
          <a:p>
            <a:pPr eaLnBrk="1" hangingPunct="1"/>
            <a:r>
              <a:rPr lang="en-US" altLang="en-US"/>
              <a:t>In Summary</a:t>
            </a:r>
          </a:p>
        </p:txBody>
      </p:sp>
      <p:sp>
        <p:nvSpPr>
          <p:cNvPr id="32771" name="Rectangle 3">
            <a:extLst>
              <a:ext uri="{FF2B5EF4-FFF2-40B4-BE49-F238E27FC236}">
                <a16:creationId xmlns:a16="http://schemas.microsoft.com/office/drawing/2014/main" id="{934C3170-9BD6-45F7-949A-378338AD56AE}"/>
              </a:ext>
            </a:extLst>
          </p:cNvPr>
          <p:cNvSpPr>
            <a:spLocks noGrp="1" noChangeArrowheads="1"/>
          </p:cNvSpPr>
          <p:nvPr>
            <p:ph type="body" idx="1"/>
          </p:nvPr>
        </p:nvSpPr>
        <p:spPr/>
        <p:txBody>
          <a:bodyPr/>
          <a:lstStyle/>
          <a:p>
            <a:pPr eaLnBrk="1" hangingPunct="1">
              <a:lnSpc>
                <a:spcPct val="90000"/>
              </a:lnSpc>
            </a:pPr>
            <a:r>
              <a:rPr lang="en-US" altLang="en-US"/>
              <a:t>Lent has solid scriptural basis</a:t>
            </a:r>
          </a:p>
          <a:p>
            <a:pPr eaLnBrk="1" hangingPunct="1">
              <a:lnSpc>
                <a:spcPct val="90000"/>
              </a:lnSpc>
            </a:pPr>
            <a:r>
              <a:rPr lang="en-US" altLang="en-US"/>
              <a:t>Two characteristics are baptism and penance</a:t>
            </a:r>
          </a:p>
          <a:p>
            <a:pPr eaLnBrk="1" hangingPunct="1">
              <a:lnSpc>
                <a:spcPct val="90000"/>
              </a:lnSpc>
            </a:pPr>
            <a:r>
              <a:rPr lang="en-US" altLang="en-US"/>
              <a:t>Ancient liturgical practices merge beginning in 4</a:t>
            </a:r>
            <a:r>
              <a:rPr lang="en-US" altLang="en-US" baseline="30000"/>
              <a:t>th</a:t>
            </a:r>
            <a:r>
              <a:rPr lang="en-US" altLang="en-US"/>
              <a:t> century</a:t>
            </a:r>
          </a:p>
          <a:p>
            <a:pPr eaLnBrk="1" hangingPunct="1">
              <a:lnSpc>
                <a:spcPct val="90000"/>
              </a:lnSpc>
            </a:pPr>
            <a:r>
              <a:rPr lang="en-US" altLang="en-US"/>
              <a:t>Journey toward Easter marked by intense prayer and spiritual practices aimed toward conversion of heart and baptismal promises</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DC20-8701-4E85-8584-F1CC2A85703B}"/>
              </a:ext>
            </a:extLst>
          </p:cNvPr>
          <p:cNvSpPr>
            <a:spLocks noGrp="1"/>
          </p:cNvSpPr>
          <p:nvPr>
            <p:ph type="title"/>
          </p:nvPr>
        </p:nvSpPr>
        <p:spPr/>
        <p:txBody>
          <a:bodyPr/>
          <a:lstStyle/>
          <a:p>
            <a:r>
              <a:rPr lang="en-US" dirty="0"/>
              <a:t>Plan of Action</a:t>
            </a:r>
          </a:p>
        </p:txBody>
      </p:sp>
      <p:sp>
        <p:nvSpPr>
          <p:cNvPr id="3" name="Content Placeholder 2">
            <a:extLst>
              <a:ext uri="{FF2B5EF4-FFF2-40B4-BE49-F238E27FC236}">
                <a16:creationId xmlns:a16="http://schemas.microsoft.com/office/drawing/2014/main" id="{D4F088B0-E53B-429B-B898-FEA1C741AD4C}"/>
              </a:ext>
            </a:extLst>
          </p:cNvPr>
          <p:cNvSpPr>
            <a:spLocks noGrp="1"/>
          </p:cNvSpPr>
          <p:nvPr>
            <p:ph idx="1"/>
          </p:nvPr>
        </p:nvSpPr>
        <p:spPr/>
        <p:txBody>
          <a:bodyPr/>
          <a:lstStyle/>
          <a:p>
            <a:r>
              <a:rPr lang="en-US" dirty="0"/>
              <a:t>Lent is a marathon….not a sprint</a:t>
            </a:r>
          </a:p>
          <a:p>
            <a:endParaRPr lang="en-US" dirty="0"/>
          </a:p>
          <a:p>
            <a:r>
              <a:rPr lang="en-US" dirty="0"/>
              <a:t>Spiritual couch potato?</a:t>
            </a:r>
          </a:p>
          <a:p>
            <a:pPr lvl="1"/>
            <a:r>
              <a:rPr lang="en-US" dirty="0"/>
              <a:t>Bare minimum</a:t>
            </a:r>
          </a:p>
          <a:p>
            <a:pPr lvl="2"/>
            <a:r>
              <a:rPr lang="en-US" dirty="0"/>
              <a:t>Fast on Ash Wed. and Good Friday</a:t>
            </a:r>
          </a:p>
          <a:p>
            <a:pPr lvl="2"/>
            <a:r>
              <a:rPr lang="en-US" dirty="0"/>
              <a:t>Abstain from meat on Fridays</a:t>
            </a:r>
          </a:p>
          <a:p>
            <a:pPr lvl="2"/>
            <a:r>
              <a:rPr lang="en-US" dirty="0"/>
              <a:t>Sacrament of Reconciliation</a:t>
            </a:r>
          </a:p>
          <a:p>
            <a:pPr marL="0" indent="0">
              <a:buNone/>
            </a:pPr>
            <a:endParaRPr lang="en-US" dirty="0"/>
          </a:p>
        </p:txBody>
      </p:sp>
    </p:spTree>
    <p:extLst>
      <p:ext uri="{BB962C8B-B14F-4D97-AF65-F5344CB8AC3E}">
        <p14:creationId xmlns:p14="http://schemas.microsoft.com/office/powerpoint/2010/main" val="3747001467"/>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1574-4A9B-4983-AB36-18ADBA635A3A}"/>
              </a:ext>
            </a:extLst>
          </p:cNvPr>
          <p:cNvSpPr>
            <a:spLocks noGrp="1"/>
          </p:cNvSpPr>
          <p:nvPr>
            <p:ph type="title"/>
          </p:nvPr>
        </p:nvSpPr>
        <p:spPr/>
        <p:txBody>
          <a:bodyPr/>
          <a:lstStyle/>
          <a:p>
            <a:r>
              <a:rPr lang="en-US" dirty="0"/>
              <a:t>Plan of Action</a:t>
            </a:r>
          </a:p>
        </p:txBody>
      </p:sp>
      <p:sp>
        <p:nvSpPr>
          <p:cNvPr id="3" name="Content Placeholder 2">
            <a:extLst>
              <a:ext uri="{FF2B5EF4-FFF2-40B4-BE49-F238E27FC236}">
                <a16:creationId xmlns:a16="http://schemas.microsoft.com/office/drawing/2014/main" id="{8B579757-729E-485D-90F5-979B1A921099}"/>
              </a:ext>
            </a:extLst>
          </p:cNvPr>
          <p:cNvSpPr>
            <a:spLocks noGrp="1"/>
          </p:cNvSpPr>
          <p:nvPr>
            <p:ph idx="1"/>
          </p:nvPr>
        </p:nvSpPr>
        <p:spPr/>
        <p:txBody>
          <a:bodyPr/>
          <a:lstStyle/>
          <a:p>
            <a:r>
              <a:rPr lang="en-US" dirty="0"/>
              <a:t>Spiritual Jogger</a:t>
            </a:r>
          </a:p>
          <a:p>
            <a:pPr lvl="1"/>
            <a:r>
              <a:rPr lang="en-US" dirty="0"/>
              <a:t>Add to the basics</a:t>
            </a:r>
          </a:p>
          <a:p>
            <a:pPr lvl="2"/>
            <a:r>
              <a:rPr lang="en-US" dirty="0"/>
              <a:t>Fast from personal pleasures</a:t>
            </a:r>
          </a:p>
          <a:p>
            <a:pPr lvl="3"/>
            <a:r>
              <a:rPr lang="en-US" dirty="0"/>
              <a:t>Food, TV, social media…</a:t>
            </a:r>
          </a:p>
          <a:p>
            <a:pPr lvl="2"/>
            <a:r>
              <a:rPr lang="en-US" dirty="0"/>
              <a:t>Liturgical Devotions</a:t>
            </a:r>
          </a:p>
          <a:p>
            <a:pPr lvl="3"/>
            <a:r>
              <a:rPr lang="en-US" dirty="0"/>
              <a:t>Station of the Cross (Fri)</a:t>
            </a:r>
          </a:p>
          <a:p>
            <a:pPr lvl="3"/>
            <a:r>
              <a:rPr lang="en-US" dirty="0"/>
              <a:t>Weekday Mass</a:t>
            </a:r>
          </a:p>
          <a:p>
            <a:pPr lvl="3"/>
            <a:r>
              <a:rPr lang="en-US" dirty="0"/>
              <a:t>Corporal/Spiritual Works of Mercy</a:t>
            </a:r>
          </a:p>
        </p:txBody>
      </p:sp>
    </p:spTree>
    <p:extLst>
      <p:ext uri="{BB962C8B-B14F-4D97-AF65-F5344CB8AC3E}">
        <p14:creationId xmlns:p14="http://schemas.microsoft.com/office/powerpoint/2010/main" val="4129527810"/>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0FE0-BDA3-4770-83B9-108903B3BED9}"/>
              </a:ext>
            </a:extLst>
          </p:cNvPr>
          <p:cNvSpPr>
            <a:spLocks noGrp="1"/>
          </p:cNvSpPr>
          <p:nvPr>
            <p:ph type="title"/>
          </p:nvPr>
        </p:nvSpPr>
        <p:spPr/>
        <p:txBody>
          <a:bodyPr/>
          <a:lstStyle/>
          <a:p>
            <a:r>
              <a:rPr lang="en-US" dirty="0"/>
              <a:t>Plan of Action</a:t>
            </a:r>
          </a:p>
        </p:txBody>
      </p:sp>
      <p:sp>
        <p:nvSpPr>
          <p:cNvPr id="3" name="Content Placeholder 2">
            <a:extLst>
              <a:ext uri="{FF2B5EF4-FFF2-40B4-BE49-F238E27FC236}">
                <a16:creationId xmlns:a16="http://schemas.microsoft.com/office/drawing/2014/main" id="{43974E78-8859-4158-9159-EB836263B3DC}"/>
              </a:ext>
            </a:extLst>
          </p:cNvPr>
          <p:cNvSpPr>
            <a:spLocks noGrp="1"/>
          </p:cNvSpPr>
          <p:nvPr>
            <p:ph idx="1"/>
          </p:nvPr>
        </p:nvSpPr>
        <p:spPr/>
        <p:txBody>
          <a:bodyPr/>
          <a:lstStyle/>
          <a:p>
            <a:r>
              <a:rPr lang="en-US" dirty="0"/>
              <a:t>Spiritual Marathoner</a:t>
            </a:r>
          </a:p>
          <a:p>
            <a:pPr lvl="1"/>
            <a:r>
              <a:rPr lang="en-US" dirty="0"/>
              <a:t>Bigger Challenge in fasting</a:t>
            </a:r>
          </a:p>
          <a:p>
            <a:pPr lvl="2"/>
            <a:r>
              <a:rPr lang="en-US" dirty="0"/>
              <a:t>One day of bread and water only</a:t>
            </a:r>
          </a:p>
          <a:p>
            <a:pPr lvl="1"/>
            <a:r>
              <a:rPr lang="en-US" dirty="0"/>
              <a:t>Daily devotional</a:t>
            </a:r>
          </a:p>
          <a:p>
            <a:pPr lvl="2"/>
            <a:r>
              <a:rPr lang="en-US" dirty="0"/>
              <a:t>Daily Rosary</a:t>
            </a:r>
          </a:p>
          <a:p>
            <a:pPr lvl="2"/>
            <a:r>
              <a:rPr lang="en-US" dirty="0"/>
              <a:t>Liturgy of the Hours (Morning/Evening Prayer)</a:t>
            </a:r>
          </a:p>
        </p:txBody>
      </p:sp>
    </p:spTree>
    <p:extLst>
      <p:ext uri="{BB962C8B-B14F-4D97-AF65-F5344CB8AC3E}">
        <p14:creationId xmlns:p14="http://schemas.microsoft.com/office/powerpoint/2010/main" val="430209215"/>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 DAYS</a:t>
            </a:r>
          </a:p>
        </p:txBody>
      </p:sp>
      <p:sp>
        <p:nvSpPr>
          <p:cNvPr id="3" name="Subtitle 2"/>
          <p:cNvSpPr>
            <a:spLocks noGrp="1"/>
          </p:cNvSpPr>
          <p:nvPr>
            <p:ph type="subTitle" idx="1"/>
          </p:nvPr>
        </p:nvSpPr>
        <p:spPr/>
        <p:txBody>
          <a:bodyPr/>
          <a:lstStyle/>
          <a:p>
            <a:r>
              <a:rPr lang="en-US" dirty="0"/>
              <a:t>The Easter Triduum</a:t>
            </a:r>
          </a:p>
        </p:txBody>
      </p:sp>
    </p:spTree>
    <p:extLst>
      <p:ext uri="{BB962C8B-B14F-4D97-AF65-F5344CB8AC3E}">
        <p14:creationId xmlns:p14="http://schemas.microsoft.com/office/powerpoint/2010/main" val="2575551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837" r="27461"/>
          <a:stretch/>
        </p:blipFill>
        <p:spPr>
          <a:xfrm>
            <a:off x="3477006" y="10"/>
            <a:ext cx="5666994" cy="6857990"/>
          </a:xfrm>
          <a:prstGeom prst="rect">
            <a:avLst/>
          </a:prstGeom>
        </p:spPr>
      </p:pic>
      <p:sp useBgFill="1">
        <p:nvSpPr>
          <p:cNvPr id="9" name="Rectangle 8">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2608620" cy="1325563"/>
          </a:xfrm>
        </p:spPr>
        <p:txBody>
          <a:bodyPr>
            <a:normAutofit/>
          </a:bodyPr>
          <a:lstStyle/>
          <a:p>
            <a:r>
              <a:rPr lang="en-US" sz="3200"/>
              <a:t>Palm Sunday:  Holy Week</a:t>
            </a:r>
          </a:p>
        </p:txBody>
      </p:sp>
      <p:sp>
        <p:nvSpPr>
          <p:cNvPr id="3" name="Content Placeholder 2"/>
          <p:cNvSpPr>
            <a:spLocks noGrp="1"/>
          </p:cNvSpPr>
          <p:nvPr>
            <p:ph idx="1"/>
          </p:nvPr>
        </p:nvSpPr>
        <p:spPr>
          <a:xfrm>
            <a:off x="628651" y="1825625"/>
            <a:ext cx="2608620" cy="4351338"/>
          </a:xfrm>
        </p:spPr>
        <p:txBody>
          <a:bodyPr>
            <a:normAutofit/>
          </a:bodyPr>
          <a:lstStyle/>
          <a:p>
            <a:r>
              <a:rPr lang="en-US" sz="2800" dirty="0"/>
              <a:t>Palm Sunday</a:t>
            </a:r>
          </a:p>
          <a:p>
            <a:r>
              <a:rPr lang="en-US" sz="2800" dirty="0"/>
              <a:t>Chrism Mass</a:t>
            </a:r>
          </a:p>
          <a:p>
            <a:r>
              <a:rPr lang="en-US" sz="2800" dirty="0"/>
              <a:t>Mass of the Lord’s Supper</a:t>
            </a:r>
          </a:p>
          <a:p>
            <a:r>
              <a:rPr lang="en-US" sz="2800" dirty="0"/>
              <a:t>The Lord’s Passion</a:t>
            </a:r>
          </a:p>
          <a:p>
            <a:r>
              <a:rPr lang="en-US" sz="2800" dirty="0"/>
              <a:t>Easter Vigil</a:t>
            </a:r>
          </a:p>
          <a:p>
            <a:r>
              <a:rPr lang="en-US" sz="2800" dirty="0"/>
              <a:t>Resurrection of the Lord</a:t>
            </a:r>
          </a:p>
        </p:txBody>
      </p:sp>
    </p:spTree>
    <p:extLst>
      <p:ext uri="{BB962C8B-B14F-4D97-AF65-F5344CB8AC3E}">
        <p14:creationId xmlns:p14="http://schemas.microsoft.com/office/powerpoint/2010/main" val="2100749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dirty="0"/>
              <a:t>Palm Sunday ---</a:t>
            </a:r>
            <a:r>
              <a:rPr lang="en-US" dirty="0">
                <a:sym typeface="Wingdings" panose="05000000000000000000" pitchFamily="2" charset="2"/>
              </a:rPr>
              <a:t>Passion Sunday</a:t>
            </a:r>
            <a:endParaRPr lang="en-US" dirty="0"/>
          </a:p>
        </p:txBody>
      </p:sp>
      <p:sp>
        <p:nvSpPr>
          <p:cNvPr id="9"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841" r="19466" b="-2"/>
          <a:stretch/>
        </p:blipFill>
        <p:spPr>
          <a:xfrm>
            <a:off x="848379" y="2268111"/>
            <a:ext cx="3140416" cy="3256059"/>
          </a:xfrm>
          <a:prstGeom prst="rect">
            <a:avLst/>
          </a:prstGeom>
        </p:spPr>
      </p:pic>
      <p:sp>
        <p:nvSpPr>
          <p:cNvPr id="3" name="Content Placeholder 2"/>
          <p:cNvSpPr>
            <a:spLocks noGrp="1"/>
          </p:cNvSpPr>
          <p:nvPr>
            <p:ph idx="1"/>
          </p:nvPr>
        </p:nvSpPr>
        <p:spPr>
          <a:xfrm>
            <a:off x="4572000" y="1600201"/>
            <a:ext cx="3943349" cy="4576762"/>
          </a:xfrm>
        </p:spPr>
        <p:txBody>
          <a:bodyPr>
            <a:normAutofit fontScale="92500"/>
          </a:bodyPr>
          <a:lstStyle/>
          <a:p>
            <a:endParaRPr lang="en-US" dirty="0"/>
          </a:p>
          <a:p>
            <a:endParaRPr lang="en-US" dirty="0"/>
          </a:p>
          <a:p>
            <a:r>
              <a:rPr lang="en-US" sz="2800" dirty="0"/>
              <a:t>Triumphant Entry into Jerusalem</a:t>
            </a:r>
          </a:p>
          <a:p>
            <a:r>
              <a:rPr lang="en-US" sz="2800" dirty="0"/>
              <a:t>People shouting Hosanna!</a:t>
            </a:r>
          </a:p>
          <a:p>
            <a:r>
              <a:rPr lang="en-US" sz="2800" dirty="0"/>
              <a:t>Palm Branches</a:t>
            </a:r>
          </a:p>
          <a:p>
            <a:r>
              <a:rPr lang="en-US" sz="2800" dirty="0"/>
              <a:t>Same People will call on Pilate to Crucify Jesus</a:t>
            </a:r>
          </a:p>
          <a:p>
            <a:r>
              <a:rPr lang="en-US" sz="2800" dirty="0"/>
              <a:t>Customary to take the blessed palm branches home</a:t>
            </a:r>
          </a:p>
          <a:p>
            <a:endParaRPr lang="en-US" dirty="0"/>
          </a:p>
        </p:txBody>
      </p:sp>
    </p:spTree>
    <p:extLst>
      <p:ext uri="{BB962C8B-B14F-4D97-AF65-F5344CB8AC3E}">
        <p14:creationId xmlns:p14="http://schemas.microsoft.com/office/powerpoint/2010/main" val="268556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1015320"/>
            <a:ext cx="2702377" cy="4827361"/>
          </a:xfrm>
        </p:spPr>
        <p:txBody>
          <a:bodyPr anchor="ctr">
            <a:normAutofit/>
          </a:bodyPr>
          <a:lstStyle/>
          <a:p>
            <a:r>
              <a:rPr lang="en-US" sz="3800">
                <a:solidFill>
                  <a:srgbClr val="F2F2F2"/>
                </a:solidFill>
              </a:rPr>
              <a:t>Chrism Mass</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9678" y="457200"/>
            <a:ext cx="4155622" cy="5943600"/>
          </a:xfrm>
          <a:noFill/>
        </p:spPr>
        <p:txBody>
          <a:bodyPr anchor="ctr">
            <a:normAutofit/>
          </a:bodyPr>
          <a:lstStyle/>
          <a:p>
            <a:r>
              <a:rPr lang="en-US" sz="2400" dirty="0">
                <a:solidFill>
                  <a:schemeClr val="tx1">
                    <a:lumMod val="85000"/>
                    <a:lumOff val="15000"/>
                  </a:schemeClr>
                </a:solidFill>
              </a:rPr>
              <a:t>Two movements:</a:t>
            </a:r>
          </a:p>
          <a:p>
            <a:pPr lvl="1"/>
            <a:r>
              <a:rPr lang="en-US" sz="2400" dirty="0">
                <a:solidFill>
                  <a:schemeClr val="tx1">
                    <a:lumMod val="85000"/>
                    <a:lumOff val="15000"/>
                  </a:schemeClr>
                </a:solidFill>
              </a:rPr>
              <a:t>Rededication of all the priests of our Diocese</a:t>
            </a:r>
          </a:p>
          <a:p>
            <a:pPr lvl="1"/>
            <a:r>
              <a:rPr lang="en-US" sz="2400" dirty="0">
                <a:solidFill>
                  <a:schemeClr val="tx1">
                    <a:lumMod val="85000"/>
                    <a:lumOff val="15000"/>
                  </a:schemeClr>
                </a:solidFill>
              </a:rPr>
              <a:t>Blessing and Distribution of Sacred Oils to the Diocese</a:t>
            </a:r>
          </a:p>
          <a:p>
            <a:pPr lvl="1"/>
            <a:endParaRPr lang="en-US" sz="2400" dirty="0">
              <a:solidFill>
                <a:schemeClr val="tx1">
                  <a:lumMod val="85000"/>
                  <a:lumOff val="15000"/>
                </a:schemeClr>
              </a:solidFill>
            </a:endParaRPr>
          </a:p>
          <a:p>
            <a:r>
              <a:rPr lang="en-US" sz="2400" dirty="0">
                <a:solidFill>
                  <a:schemeClr val="tx1">
                    <a:lumMod val="85000"/>
                    <a:lumOff val="15000"/>
                  </a:schemeClr>
                </a:solidFill>
              </a:rPr>
              <a:t>Presentation of the Oils</a:t>
            </a:r>
          </a:p>
          <a:p>
            <a:r>
              <a:rPr lang="en-US" sz="2400" dirty="0">
                <a:solidFill>
                  <a:schemeClr val="tx1">
                    <a:lumMod val="85000"/>
                    <a:lumOff val="15000"/>
                  </a:schemeClr>
                </a:solidFill>
              </a:rPr>
              <a:t>Blessing and Mixing of the Oils</a:t>
            </a:r>
          </a:p>
          <a:p>
            <a:r>
              <a:rPr lang="en-US" sz="2400" dirty="0">
                <a:solidFill>
                  <a:schemeClr val="tx1">
                    <a:lumMod val="85000"/>
                    <a:lumOff val="15000"/>
                  </a:schemeClr>
                </a:solidFill>
              </a:rPr>
              <a:t>Procession of the Parishes and Institutions of the Diocese</a:t>
            </a:r>
          </a:p>
          <a:p>
            <a:r>
              <a:rPr lang="en-US" sz="2400" dirty="0">
                <a:solidFill>
                  <a:schemeClr val="tx1">
                    <a:lumMod val="85000"/>
                    <a:lumOff val="15000"/>
                  </a:schemeClr>
                </a:solidFill>
              </a:rPr>
              <a:t>Reception of the Sacred Oils from the Bishop to the Parish</a:t>
            </a:r>
          </a:p>
        </p:txBody>
      </p:sp>
    </p:spTree>
    <p:extLst>
      <p:ext uri="{BB962C8B-B14F-4D97-AF65-F5344CB8AC3E}">
        <p14:creationId xmlns:p14="http://schemas.microsoft.com/office/powerpoint/2010/main" val="57896392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259" r="28583" b="-1"/>
          <a:stretch/>
        </p:blipFill>
        <p:spPr>
          <a:xfrm>
            <a:off x="3477006" y="10"/>
            <a:ext cx="5666994" cy="6857990"/>
          </a:xfrm>
          <a:prstGeom prst="rect">
            <a:avLst/>
          </a:prstGeom>
        </p:spPr>
      </p:pic>
      <p:sp useBgFill="1">
        <p:nvSpPr>
          <p:cNvPr id="9" name="Rectangle 8">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2608620" cy="1325563"/>
          </a:xfrm>
        </p:spPr>
        <p:txBody>
          <a:bodyPr>
            <a:normAutofit/>
          </a:bodyPr>
          <a:lstStyle/>
          <a:p>
            <a:r>
              <a:rPr lang="en-US" sz="3800"/>
              <a:t>Sacred Oils</a:t>
            </a:r>
          </a:p>
        </p:txBody>
      </p:sp>
      <p:sp>
        <p:nvSpPr>
          <p:cNvPr id="3" name="Content Placeholder 2"/>
          <p:cNvSpPr>
            <a:spLocks noGrp="1"/>
          </p:cNvSpPr>
          <p:nvPr>
            <p:ph idx="1"/>
          </p:nvPr>
        </p:nvSpPr>
        <p:spPr>
          <a:xfrm>
            <a:off x="628651" y="1825625"/>
            <a:ext cx="2608620" cy="4351338"/>
          </a:xfrm>
        </p:spPr>
        <p:txBody>
          <a:bodyPr>
            <a:normAutofit/>
          </a:bodyPr>
          <a:lstStyle/>
          <a:p>
            <a:r>
              <a:rPr lang="en-US" sz="2800" dirty="0"/>
              <a:t>OC: Oil of Catechumens</a:t>
            </a:r>
          </a:p>
          <a:p>
            <a:endParaRPr lang="en-US" sz="2800" dirty="0"/>
          </a:p>
          <a:p>
            <a:r>
              <a:rPr lang="en-US" sz="2800" dirty="0"/>
              <a:t>OI: Oil of the Infirmed</a:t>
            </a:r>
          </a:p>
          <a:p>
            <a:endParaRPr lang="en-US" sz="2800" dirty="0"/>
          </a:p>
          <a:p>
            <a:r>
              <a:rPr lang="en-US" sz="2800" dirty="0"/>
              <a:t>SC: Sacred Chrism</a:t>
            </a:r>
          </a:p>
        </p:txBody>
      </p:sp>
    </p:spTree>
    <p:extLst>
      <p:ext uri="{BB962C8B-B14F-4D97-AF65-F5344CB8AC3E}">
        <p14:creationId xmlns:p14="http://schemas.microsoft.com/office/powerpoint/2010/main" val="61280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7579355-3F47-4968-81F1-72C63CD617AF}"/>
              </a:ext>
            </a:extLst>
          </p:cNvPr>
          <p:cNvSpPr>
            <a:spLocks noGrp="1" noChangeArrowheads="1"/>
          </p:cNvSpPr>
          <p:nvPr>
            <p:ph type="title"/>
          </p:nvPr>
        </p:nvSpPr>
        <p:spPr/>
        <p:txBody>
          <a:bodyPr/>
          <a:lstStyle/>
          <a:p>
            <a:pPr eaLnBrk="1" hangingPunct="1"/>
            <a:r>
              <a:rPr lang="en-US" altLang="en-US"/>
              <a:t>What Is Lent?</a:t>
            </a:r>
          </a:p>
        </p:txBody>
      </p:sp>
      <p:sp>
        <p:nvSpPr>
          <p:cNvPr id="5123" name="Rectangle 3">
            <a:extLst>
              <a:ext uri="{FF2B5EF4-FFF2-40B4-BE49-F238E27FC236}">
                <a16:creationId xmlns:a16="http://schemas.microsoft.com/office/drawing/2014/main" id="{C5F8DF39-2907-42B8-8771-20B4CE1B7656}"/>
              </a:ext>
            </a:extLst>
          </p:cNvPr>
          <p:cNvSpPr>
            <a:spLocks noGrp="1" noChangeArrowheads="1"/>
          </p:cNvSpPr>
          <p:nvPr>
            <p:ph type="body" sz="half" idx="2"/>
          </p:nvPr>
        </p:nvSpPr>
        <p:spPr/>
        <p:txBody>
          <a:bodyPr/>
          <a:lstStyle/>
          <a:p>
            <a:pPr eaLnBrk="1" hangingPunct="1"/>
            <a:r>
              <a:rPr lang="en-US" altLang="en-US" sz="2800">
                <a:solidFill>
                  <a:schemeClr val="folHlink"/>
                </a:solidFill>
              </a:rPr>
              <a:t>What do you think of when you hear the word “lent”?</a:t>
            </a:r>
          </a:p>
          <a:p>
            <a:pPr eaLnBrk="1" hangingPunct="1"/>
            <a:r>
              <a:rPr lang="en-US" altLang="en-US" sz="2800">
                <a:solidFill>
                  <a:schemeClr val="folHlink"/>
                </a:solidFill>
              </a:rPr>
              <a:t>Other faith traditions?</a:t>
            </a:r>
          </a:p>
          <a:p>
            <a:pPr eaLnBrk="1" hangingPunct="1"/>
            <a:r>
              <a:rPr lang="en-US" altLang="en-US" sz="2800"/>
              <a:t>Memories of Lent?</a:t>
            </a:r>
          </a:p>
        </p:txBody>
      </p:sp>
      <p:pic>
        <p:nvPicPr>
          <p:cNvPr id="5124" name="Picture 4">
            <a:extLst>
              <a:ext uri="{FF2B5EF4-FFF2-40B4-BE49-F238E27FC236}">
                <a16:creationId xmlns:a16="http://schemas.microsoft.com/office/drawing/2014/main" id="{2A87DD43-2448-422F-B532-6AAFDF8A87DC}"/>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62000" y="2016125"/>
            <a:ext cx="3810000" cy="2824163"/>
          </a:xfrm>
          <a:noFill/>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Tree>
    <p:extLst>
      <p:ext uri="{BB962C8B-B14F-4D97-AF65-F5344CB8AC3E}">
        <p14:creationId xmlns:p14="http://schemas.microsoft.com/office/powerpoint/2010/main" val="2755646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5"/>
            <a:ext cx="5564981" cy="1325563"/>
          </a:xfrm>
        </p:spPr>
        <p:txBody>
          <a:bodyPr>
            <a:normAutofit/>
          </a:bodyPr>
          <a:lstStyle/>
          <a:p>
            <a:r>
              <a:rPr lang="en-US" dirty="0"/>
              <a:t>Holy Thursday of the Lord’s Supper</a:t>
            </a:r>
          </a:p>
        </p:txBody>
      </p:sp>
      <p:sp>
        <p:nvSpPr>
          <p:cNvPr id="3" name="Content Placeholder 2"/>
          <p:cNvSpPr>
            <a:spLocks noGrp="1"/>
          </p:cNvSpPr>
          <p:nvPr>
            <p:ph idx="1"/>
          </p:nvPr>
        </p:nvSpPr>
        <p:spPr>
          <a:xfrm>
            <a:off x="840000" y="1825625"/>
            <a:ext cx="5353630" cy="4351338"/>
          </a:xfrm>
        </p:spPr>
        <p:txBody>
          <a:bodyPr>
            <a:normAutofit/>
          </a:bodyPr>
          <a:lstStyle/>
          <a:p>
            <a:r>
              <a:rPr lang="en-US" sz="2800" dirty="0"/>
              <a:t>Lent ends; Sacred Triduum begins</a:t>
            </a:r>
          </a:p>
          <a:p>
            <a:r>
              <a:rPr lang="en-US" sz="2800" dirty="0"/>
              <a:t>Mass of the Lord’s Supper</a:t>
            </a:r>
          </a:p>
          <a:p>
            <a:r>
              <a:rPr lang="en-US" sz="2800" dirty="0"/>
              <a:t>Washing of the Feet</a:t>
            </a:r>
          </a:p>
          <a:p>
            <a:r>
              <a:rPr lang="en-US" sz="2800" dirty="0"/>
              <a:t>No Dismissal like usual at Mass</a:t>
            </a:r>
          </a:p>
          <a:p>
            <a:r>
              <a:rPr lang="en-US" sz="2800" dirty="0"/>
              <a:t>Eucharistic Procession</a:t>
            </a:r>
          </a:p>
          <a:p>
            <a:r>
              <a:rPr lang="en-US" sz="2800" dirty="0"/>
              <a:t>Adoration in special reserved space</a:t>
            </a:r>
          </a:p>
          <a:p>
            <a:r>
              <a:rPr lang="en-US" sz="2800" dirty="0"/>
              <a:t>All depart in silence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0719" b="3"/>
          <a:stretch/>
        </p:blipFill>
        <p:spPr>
          <a:xfrm>
            <a:off x="6580107" y="640082"/>
            <a:ext cx="2083833" cy="2706625"/>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3329" r="25491" b="1"/>
          <a:stretch/>
        </p:blipFill>
        <p:spPr>
          <a:xfrm>
            <a:off x="6580107" y="3511294"/>
            <a:ext cx="2083833" cy="2707576"/>
          </a:xfrm>
          <a:prstGeom prst="rect">
            <a:avLst/>
          </a:prstGeom>
        </p:spPr>
      </p:pic>
    </p:spTree>
    <p:extLst>
      <p:ext uri="{BB962C8B-B14F-4D97-AF65-F5344CB8AC3E}">
        <p14:creationId xmlns:p14="http://schemas.microsoft.com/office/powerpoint/2010/main" val="2702196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996542" cy="1325563"/>
          </a:xfrm>
        </p:spPr>
        <p:txBody>
          <a:bodyPr>
            <a:normAutofit/>
          </a:bodyPr>
          <a:lstStyle/>
          <a:p>
            <a:r>
              <a:rPr lang="en-US" dirty="0"/>
              <a:t>Good Friday (of the Passion of the Lord)</a:t>
            </a:r>
          </a:p>
        </p:txBody>
      </p:sp>
      <p:sp>
        <p:nvSpPr>
          <p:cNvPr id="3" name="Content Placeholder 2"/>
          <p:cNvSpPr>
            <a:spLocks noGrp="1"/>
          </p:cNvSpPr>
          <p:nvPr>
            <p:ph idx="1"/>
          </p:nvPr>
        </p:nvSpPr>
        <p:spPr>
          <a:xfrm>
            <a:off x="840000" y="1825624"/>
            <a:ext cx="4638235" cy="4575175"/>
          </a:xfrm>
        </p:spPr>
        <p:txBody>
          <a:bodyPr>
            <a:normAutofit lnSpcReduction="10000"/>
          </a:bodyPr>
          <a:lstStyle/>
          <a:p>
            <a:r>
              <a:rPr lang="en-US" sz="2800" dirty="0"/>
              <a:t>Entrance in silence</a:t>
            </a:r>
          </a:p>
          <a:p>
            <a:r>
              <a:rPr lang="en-US" sz="2800" dirty="0"/>
              <a:t>No Mass today—a continuation of the 3 days</a:t>
            </a:r>
          </a:p>
          <a:p>
            <a:r>
              <a:rPr lang="en-US" sz="2800" dirty="0"/>
              <a:t>Reading of the Passion Narrative</a:t>
            </a:r>
          </a:p>
          <a:p>
            <a:r>
              <a:rPr lang="en-US" sz="2800" dirty="0"/>
              <a:t>Special Prayers of Intercession</a:t>
            </a:r>
          </a:p>
          <a:p>
            <a:r>
              <a:rPr lang="en-US" sz="2800" dirty="0"/>
              <a:t>Unveiling and veneration of the cross</a:t>
            </a:r>
          </a:p>
          <a:p>
            <a:r>
              <a:rPr lang="en-US" sz="2800" dirty="0"/>
              <a:t>Holy Communion</a:t>
            </a:r>
          </a:p>
          <a:p>
            <a:r>
              <a:rPr lang="en-US" sz="2800" dirty="0"/>
              <a:t>All depart in silence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607" r="7300" b="6"/>
          <a:stretch/>
        </p:blipFill>
        <p:spPr>
          <a:xfrm>
            <a:off x="5886450" y="10"/>
            <a:ext cx="3257550" cy="6857990"/>
          </a:xfrm>
          <a:prstGeom prst="rect">
            <a:avLst/>
          </a:prstGeom>
        </p:spPr>
      </p:pic>
    </p:spTree>
    <p:extLst>
      <p:ext uri="{BB962C8B-B14F-4D97-AF65-F5344CB8AC3E}">
        <p14:creationId xmlns:p14="http://schemas.microsoft.com/office/powerpoint/2010/main" val="2243600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933" r="17062" b="1"/>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dirty="0"/>
              <a:t>Easter Vigil (Holy Saturday)</a:t>
            </a:r>
          </a:p>
        </p:txBody>
      </p:sp>
      <p:sp>
        <p:nvSpPr>
          <p:cNvPr id="3" name="Content Placeholder 2"/>
          <p:cNvSpPr>
            <a:spLocks noGrp="1"/>
          </p:cNvSpPr>
          <p:nvPr>
            <p:ph idx="1"/>
          </p:nvPr>
        </p:nvSpPr>
        <p:spPr>
          <a:xfrm>
            <a:off x="457200" y="1825625"/>
            <a:ext cx="4942643" cy="4667250"/>
          </a:xfrm>
        </p:spPr>
        <p:txBody>
          <a:bodyPr>
            <a:normAutofit fontScale="92500" lnSpcReduction="20000"/>
          </a:bodyPr>
          <a:lstStyle/>
          <a:p>
            <a:r>
              <a:rPr lang="en-US" sz="2800" dirty="0"/>
              <a:t>Service of Light</a:t>
            </a:r>
          </a:p>
          <a:p>
            <a:pPr lvl="1"/>
            <a:r>
              <a:rPr lang="en-US" sz="2400" dirty="0"/>
              <a:t>Blessing of new fire and Paschal Candle</a:t>
            </a:r>
          </a:p>
          <a:p>
            <a:pPr lvl="1"/>
            <a:r>
              <a:rPr lang="en-US" sz="2400" dirty="0"/>
              <a:t>Chanting of the </a:t>
            </a:r>
            <a:r>
              <a:rPr lang="en-US" sz="2400" i="1" dirty="0" err="1"/>
              <a:t>Exsultet</a:t>
            </a:r>
            <a:r>
              <a:rPr lang="en-US" sz="2400" i="1" dirty="0"/>
              <a:t> (</a:t>
            </a:r>
            <a:r>
              <a:rPr lang="en-US" sz="2400" dirty="0"/>
              <a:t>Easter Proclamation</a:t>
            </a:r>
            <a:r>
              <a:rPr lang="en-US" sz="2400" i="1" dirty="0"/>
              <a:t>)</a:t>
            </a:r>
          </a:p>
          <a:p>
            <a:pPr lvl="1"/>
            <a:r>
              <a:rPr lang="en-US" sz="2400" dirty="0"/>
              <a:t>Light grows from Paschal Candle</a:t>
            </a:r>
          </a:p>
          <a:p>
            <a:r>
              <a:rPr lang="en-US" sz="2800" dirty="0"/>
              <a:t>Vigil Readings of Salvation History</a:t>
            </a:r>
          </a:p>
          <a:p>
            <a:r>
              <a:rPr lang="en-US" sz="2800" dirty="0"/>
              <a:t>Joyous music and bells return to Mass</a:t>
            </a:r>
          </a:p>
          <a:p>
            <a:r>
              <a:rPr lang="en-US" sz="2800" dirty="0"/>
              <a:t>Celebration of the Sacraments of Initiation</a:t>
            </a:r>
          </a:p>
          <a:p>
            <a:r>
              <a:rPr lang="en-US" sz="2800" dirty="0"/>
              <a:t>Alleluia (double at dismissal) returns</a:t>
            </a:r>
          </a:p>
          <a:p>
            <a:endParaRPr lang="en-US" dirty="0"/>
          </a:p>
        </p:txBody>
      </p:sp>
    </p:spTree>
    <p:extLst>
      <p:ext uri="{BB962C8B-B14F-4D97-AF65-F5344CB8AC3E}">
        <p14:creationId xmlns:p14="http://schemas.microsoft.com/office/powerpoint/2010/main" val="3793003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 Sunday</a:t>
            </a:r>
          </a:p>
        </p:txBody>
      </p:sp>
      <p:sp>
        <p:nvSpPr>
          <p:cNvPr id="3" name="Content Placeholder 2"/>
          <p:cNvSpPr>
            <a:spLocks noGrp="1"/>
          </p:cNvSpPr>
          <p:nvPr>
            <p:ph idx="1"/>
          </p:nvPr>
        </p:nvSpPr>
        <p:spPr/>
        <p:txBody>
          <a:bodyPr>
            <a:normAutofit/>
          </a:bodyPr>
          <a:lstStyle/>
          <a:p>
            <a:r>
              <a:rPr lang="en-US" sz="3600" dirty="0"/>
              <a:t>Renewal of Baptismal Promises</a:t>
            </a:r>
          </a:p>
          <a:p>
            <a:r>
              <a:rPr lang="en-US" sz="3600" dirty="0"/>
              <a:t>Joyful praise</a:t>
            </a:r>
          </a:p>
          <a:p>
            <a:r>
              <a:rPr lang="en-US" sz="3600" dirty="0"/>
              <a:t>Triduum ends</a:t>
            </a:r>
          </a:p>
          <a:p>
            <a:r>
              <a:rPr lang="en-US" sz="3600" dirty="0"/>
              <a:t>Easter Season begins:  50 days of joyful praise</a:t>
            </a:r>
          </a:p>
          <a:p>
            <a:r>
              <a:rPr lang="en-US" sz="3600" dirty="0"/>
              <a:t>Pentecost ends Easter Season</a:t>
            </a:r>
          </a:p>
        </p:txBody>
      </p:sp>
    </p:spTree>
    <p:extLst>
      <p:ext uri="{BB962C8B-B14F-4D97-AF65-F5344CB8AC3E}">
        <p14:creationId xmlns:p14="http://schemas.microsoft.com/office/powerpoint/2010/main" val="4098902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54DE411-41C6-454B-8210-6715B3238126}"/>
              </a:ext>
            </a:extLst>
          </p:cNvPr>
          <p:cNvSpPr>
            <a:spLocks noGrp="1" noChangeArrowheads="1"/>
          </p:cNvSpPr>
          <p:nvPr>
            <p:ph type="ctrTitle"/>
          </p:nvPr>
        </p:nvSpPr>
        <p:spPr>
          <a:xfrm>
            <a:off x="685800" y="2286000"/>
            <a:ext cx="7772400" cy="1143000"/>
          </a:xfrm>
        </p:spPr>
        <p:txBody>
          <a:bodyPr/>
          <a:lstStyle/>
          <a:p>
            <a:pPr eaLnBrk="1" hangingPunct="1"/>
            <a:endParaRPr lang="en-US" altLang="en-US"/>
          </a:p>
        </p:txBody>
      </p:sp>
      <p:sp>
        <p:nvSpPr>
          <p:cNvPr id="34819" name="Rectangle 3">
            <a:extLst>
              <a:ext uri="{FF2B5EF4-FFF2-40B4-BE49-F238E27FC236}">
                <a16:creationId xmlns:a16="http://schemas.microsoft.com/office/drawing/2014/main" id="{0A98ECAF-F5F7-4CA4-9D3C-734CAEEC6CB0}"/>
              </a:ext>
            </a:extLst>
          </p:cNvPr>
          <p:cNvSpPr>
            <a:spLocks noGrp="1" noChangeArrowheads="1"/>
          </p:cNvSpPr>
          <p:nvPr>
            <p:ph type="subTitle" idx="1"/>
          </p:nvPr>
        </p:nvSpPr>
        <p:spPr/>
        <p:txBody>
          <a:bodyPr/>
          <a:lstStyle/>
          <a:p>
            <a:pPr eaLnBrk="1" hangingPunct="1"/>
            <a:endParaRPr lang="en-US" altLang="en-US"/>
          </a:p>
        </p:txBody>
      </p:sp>
      <p:pic>
        <p:nvPicPr>
          <p:cNvPr id="34820" name="Picture 4">
            <a:extLst>
              <a:ext uri="{FF2B5EF4-FFF2-40B4-BE49-F238E27FC236}">
                <a16:creationId xmlns:a16="http://schemas.microsoft.com/office/drawing/2014/main" id="{05FE4F4D-4F2F-44D8-B6F2-4D2ACEF3E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904875"/>
            <a:ext cx="52197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9B07365-A99F-40D4-9696-ADFBB818F23C}"/>
              </a:ext>
            </a:extLst>
          </p:cNvPr>
          <p:cNvSpPr>
            <a:spLocks noGrp="1" noChangeArrowheads="1"/>
          </p:cNvSpPr>
          <p:nvPr>
            <p:ph type="title"/>
          </p:nvPr>
        </p:nvSpPr>
        <p:spPr/>
        <p:txBody>
          <a:bodyPr/>
          <a:lstStyle/>
          <a:p>
            <a:pPr eaLnBrk="1" hangingPunct="1"/>
            <a:r>
              <a:rPr lang="en-US" altLang="en-US"/>
              <a:t>Goals</a:t>
            </a:r>
          </a:p>
        </p:txBody>
      </p:sp>
      <p:sp>
        <p:nvSpPr>
          <p:cNvPr id="6147" name="Rectangle 3">
            <a:extLst>
              <a:ext uri="{FF2B5EF4-FFF2-40B4-BE49-F238E27FC236}">
                <a16:creationId xmlns:a16="http://schemas.microsoft.com/office/drawing/2014/main" id="{3EFD8D67-F8A4-4BE5-89FB-82DF49DC4D8C}"/>
              </a:ext>
            </a:extLst>
          </p:cNvPr>
          <p:cNvSpPr>
            <a:spLocks noGrp="1" noChangeArrowheads="1"/>
          </p:cNvSpPr>
          <p:nvPr>
            <p:ph type="body" idx="1"/>
          </p:nvPr>
        </p:nvSpPr>
        <p:spPr/>
        <p:txBody>
          <a:bodyPr/>
          <a:lstStyle/>
          <a:p>
            <a:pPr eaLnBrk="1" hangingPunct="1"/>
            <a:r>
              <a:rPr lang="en-US" altLang="en-US" dirty="0"/>
              <a:t>Answer the question: What is Lent?</a:t>
            </a:r>
          </a:p>
          <a:p>
            <a:pPr eaLnBrk="1" hangingPunct="1"/>
            <a:r>
              <a:rPr lang="en-US" altLang="en-US" dirty="0"/>
              <a:t>Scriptural sources for the season</a:t>
            </a:r>
          </a:p>
          <a:p>
            <a:pPr eaLnBrk="1" hangingPunct="1"/>
            <a:r>
              <a:rPr lang="en-US" altLang="en-US" dirty="0"/>
              <a:t>History of Lent</a:t>
            </a:r>
          </a:p>
          <a:p>
            <a:pPr eaLnBrk="1" hangingPunct="1"/>
            <a:r>
              <a:rPr lang="en-US" altLang="en-US" dirty="0"/>
              <a:t>Discuss “3 pillars” of Lent</a:t>
            </a:r>
          </a:p>
          <a:p>
            <a:pPr eaLnBrk="1" hangingPunct="1"/>
            <a:r>
              <a:rPr lang="en-US" altLang="en-US" dirty="0"/>
              <a:t>Describe some Catholic Practices during Lent</a:t>
            </a:r>
          </a:p>
          <a:p>
            <a:pPr eaLnBrk="1" hangingPunct="1"/>
            <a:r>
              <a:rPr lang="en-US" altLang="en-US" dirty="0"/>
              <a:t>Starting your plan of action</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305BAD4-36B2-400B-856D-C3BB734C32E4}"/>
              </a:ext>
            </a:extLst>
          </p:cNvPr>
          <p:cNvSpPr>
            <a:spLocks noGrp="1" noChangeArrowheads="1"/>
          </p:cNvSpPr>
          <p:nvPr>
            <p:ph type="title"/>
          </p:nvPr>
        </p:nvSpPr>
        <p:spPr/>
        <p:txBody>
          <a:bodyPr/>
          <a:lstStyle/>
          <a:p>
            <a:pPr eaLnBrk="1" hangingPunct="1"/>
            <a:r>
              <a:rPr lang="en-US" altLang="en-US"/>
              <a:t>Operational Definition of Lent</a:t>
            </a:r>
          </a:p>
        </p:txBody>
      </p:sp>
      <p:sp>
        <p:nvSpPr>
          <p:cNvPr id="7171" name="Rectangle 3">
            <a:extLst>
              <a:ext uri="{FF2B5EF4-FFF2-40B4-BE49-F238E27FC236}">
                <a16:creationId xmlns:a16="http://schemas.microsoft.com/office/drawing/2014/main" id="{B9CDB058-A766-4E6F-A10A-8676F91E3884}"/>
              </a:ext>
            </a:extLst>
          </p:cNvPr>
          <p:cNvSpPr>
            <a:spLocks noGrp="1" noChangeArrowheads="1"/>
          </p:cNvSpPr>
          <p:nvPr>
            <p:ph type="body" idx="1"/>
          </p:nvPr>
        </p:nvSpPr>
        <p:spPr/>
        <p:txBody>
          <a:bodyPr/>
          <a:lstStyle/>
          <a:p>
            <a:pPr eaLnBrk="1" hangingPunct="1"/>
            <a:r>
              <a:rPr lang="en-US" altLang="en-US"/>
              <a:t>Liturgical season, 40 days preceding Easter</a:t>
            </a:r>
          </a:p>
          <a:p>
            <a:pPr eaLnBrk="1" hangingPunct="1"/>
            <a:r>
              <a:rPr lang="en-US" altLang="en-US"/>
              <a:t>Springtime</a:t>
            </a:r>
          </a:p>
          <a:p>
            <a:pPr eaLnBrk="1" hangingPunct="1"/>
            <a:endParaRPr lang="en-US"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96F68F2-07E9-4E8E-897A-906D8982270A}"/>
              </a:ext>
            </a:extLst>
          </p:cNvPr>
          <p:cNvSpPr>
            <a:spLocks noGrp="1" noChangeArrowheads="1"/>
          </p:cNvSpPr>
          <p:nvPr>
            <p:ph type="title"/>
          </p:nvPr>
        </p:nvSpPr>
        <p:spPr/>
        <p:txBody>
          <a:bodyPr/>
          <a:lstStyle/>
          <a:p>
            <a:pPr eaLnBrk="1" hangingPunct="1"/>
            <a:r>
              <a:rPr lang="en-US" altLang="en-US"/>
              <a:t>Operational Definition of Lent</a:t>
            </a:r>
          </a:p>
        </p:txBody>
      </p:sp>
      <p:sp>
        <p:nvSpPr>
          <p:cNvPr id="8195" name="Rectangle 3">
            <a:extLst>
              <a:ext uri="{FF2B5EF4-FFF2-40B4-BE49-F238E27FC236}">
                <a16:creationId xmlns:a16="http://schemas.microsoft.com/office/drawing/2014/main" id="{C8A824BD-88E2-4E8D-8EA5-19DE33B43CAC}"/>
              </a:ext>
            </a:extLst>
          </p:cNvPr>
          <p:cNvSpPr>
            <a:spLocks noGrp="1" noChangeArrowheads="1"/>
          </p:cNvSpPr>
          <p:nvPr>
            <p:ph type="body" idx="1"/>
          </p:nvPr>
        </p:nvSpPr>
        <p:spPr/>
        <p:txBody>
          <a:bodyPr/>
          <a:lstStyle/>
          <a:p>
            <a:pPr eaLnBrk="1" hangingPunct="1"/>
            <a:r>
              <a:rPr lang="en-US" altLang="en-US">
                <a:solidFill>
                  <a:schemeClr val="folHlink"/>
                </a:solidFill>
              </a:rPr>
              <a:t>Liturgical season, 40 days preceding Easter</a:t>
            </a:r>
          </a:p>
          <a:p>
            <a:pPr eaLnBrk="1" hangingPunct="1"/>
            <a:r>
              <a:rPr lang="en-US" altLang="en-US">
                <a:solidFill>
                  <a:schemeClr val="folHlink"/>
                </a:solidFill>
              </a:rPr>
              <a:t>Springtime</a:t>
            </a:r>
          </a:p>
          <a:p>
            <a:pPr eaLnBrk="1" hangingPunct="1"/>
            <a:r>
              <a:rPr lang="en-US" altLang="en-US"/>
              <a:t>Baptismal Nature</a:t>
            </a:r>
          </a:p>
          <a:p>
            <a:pPr eaLnBrk="1" hangingPunct="1"/>
            <a:r>
              <a:rPr lang="en-US" altLang="en-US"/>
              <a:t>Penitential Nature</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4B3AA6-F892-4F35-84CE-C5B8D1980B86}"/>
              </a:ext>
            </a:extLst>
          </p:cNvPr>
          <p:cNvSpPr>
            <a:spLocks noGrp="1" noChangeArrowheads="1"/>
          </p:cNvSpPr>
          <p:nvPr>
            <p:ph type="title"/>
          </p:nvPr>
        </p:nvSpPr>
        <p:spPr/>
        <p:txBody>
          <a:bodyPr/>
          <a:lstStyle/>
          <a:p>
            <a:pPr eaLnBrk="1" hangingPunct="1"/>
            <a:r>
              <a:rPr lang="en-US" altLang="en-US"/>
              <a:t>Scriptural Sources</a:t>
            </a:r>
          </a:p>
        </p:txBody>
      </p:sp>
      <p:sp>
        <p:nvSpPr>
          <p:cNvPr id="9219" name="Rectangle 3">
            <a:extLst>
              <a:ext uri="{FF2B5EF4-FFF2-40B4-BE49-F238E27FC236}">
                <a16:creationId xmlns:a16="http://schemas.microsoft.com/office/drawing/2014/main" id="{C6EC74FB-A981-4DE0-B85F-B98C78FEC3B6}"/>
              </a:ext>
            </a:extLst>
          </p:cNvPr>
          <p:cNvSpPr>
            <a:spLocks noGrp="1" noChangeArrowheads="1"/>
          </p:cNvSpPr>
          <p:nvPr>
            <p:ph type="body" idx="1"/>
          </p:nvPr>
        </p:nvSpPr>
        <p:spPr/>
        <p:txBody>
          <a:bodyPr/>
          <a:lstStyle/>
          <a:p>
            <a:pPr eaLnBrk="1" hangingPunct="1"/>
            <a:r>
              <a:rPr lang="en-US" altLang="en-US"/>
              <a:t>The number “40”</a:t>
            </a:r>
          </a:p>
          <a:p>
            <a:pPr lvl="1" eaLnBrk="1" hangingPunct="1"/>
            <a:r>
              <a:rPr lang="en-US" altLang="en-US"/>
              <a:t>Great Flood: Gn 7:4, 12,17,*:6)</a:t>
            </a:r>
          </a:p>
          <a:p>
            <a:pPr lvl="1" eaLnBrk="1" hangingPunct="1"/>
            <a:r>
              <a:rPr lang="en-US" altLang="en-US"/>
              <a:t>Moses: Ex 24:18</a:t>
            </a:r>
          </a:p>
          <a:p>
            <a:pPr lvl="1" eaLnBrk="1" hangingPunct="1"/>
            <a:r>
              <a:rPr lang="en-US" altLang="en-US"/>
              <a:t>Scout Promised Land: Nm 13:25</a:t>
            </a:r>
          </a:p>
          <a:p>
            <a:pPr lvl="1" eaLnBrk="1" hangingPunct="1"/>
            <a:r>
              <a:rPr lang="en-US" altLang="en-US"/>
              <a:t>Elijah: 1 Kgs 19:8</a:t>
            </a:r>
          </a:p>
          <a:p>
            <a:pPr lvl="1" eaLnBrk="1" hangingPunct="1"/>
            <a:r>
              <a:rPr lang="en-US" altLang="en-US"/>
              <a:t>Temptation of Jesus: Matt 4:1-11</a:t>
            </a:r>
          </a:p>
          <a:p>
            <a:pPr lvl="1" eaLnBrk="1" hangingPunct="1"/>
            <a:r>
              <a:rPr lang="en-US" altLang="en-US"/>
              <a:t>Resurrection: Acts 1:3</a:t>
            </a:r>
          </a:p>
        </p:txBody>
      </p:sp>
      <p:pic>
        <p:nvPicPr>
          <p:cNvPr id="9220" name="Picture 4">
            <a:extLst>
              <a:ext uri="{FF2B5EF4-FFF2-40B4-BE49-F238E27FC236}">
                <a16:creationId xmlns:a16="http://schemas.microsoft.com/office/drawing/2014/main" id="{8FACA25F-B4B4-4537-B069-22A437614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78000"/>
            <a:ext cx="23336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799D620-89A7-4CC1-B446-D0EBEDA55245}"/>
              </a:ext>
            </a:extLst>
          </p:cNvPr>
          <p:cNvSpPr>
            <a:spLocks noGrp="1" noChangeArrowheads="1"/>
          </p:cNvSpPr>
          <p:nvPr>
            <p:ph type="title"/>
          </p:nvPr>
        </p:nvSpPr>
        <p:spPr/>
        <p:txBody>
          <a:bodyPr/>
          <a:lstStyle/>
          <a:p>
            <a:pPr eaLnBrk="1" hangingPunct="1"/>
            <a:r>
              <a:rPr lang="en-US" altLang="en-US"/>
              <a:t>Time and Place</a:t>
            </a:r>
          </a:p>
        </p:txBody>
      </p:sp>
      <p:sp>
        <p:nvSpPr>
          <p:cNvPr id="10243" name="Rectangle 3">
            <a:extLst>
              <a:ext uri="{FF2B5EF4-FFF2-40B4-BE49-F238E27FC236}">
                <a16:creationId xmlns:a16="http://schemas.microsoft.com/office/drawing/2014/main" id="{F29970D5-5C60-4B37-849E-DD2E59A96B0F}"/>
              </a:ext>
            </a:extLst>
          </p:cNvPr>
          <p:cNvSpPr>
            <a:spLocks noGrp="1" noChangeArrowheads="1"/>
          </p:cNvSpPr>
          <p:nvPr>
            <p:ph type="body" idx="1"/>
          </p:nvPr>
        </p:nvSpPr>
        <p:spPr/>
        <p:txBody>
          <a:bodyPr/>
          <a:lstStyle/>
          <a:p>
            <a:pPr eaLnBrk="1" hangingPunct="1">
              <a:lnSpc>
                <a:spcPct val="90000"/>
              </a:lnSpc>
            </a:pPr>
            <a:r>
              <a:rPr lang="en-US" altLang="en-US"/>
              <a:t>Wilderness</a:t>
            </a:r>
          </a:p>
          <a:p>
            <a:pPr lvl="1" eaLnBrk="1" hangingPunct="1">
              <a:lnSpc>
                <a:spcPct val="90000"/>
              </a:lnSpc>
            </a:pPr>
            <a:r>
              <a:rPr lang="en-US" altLang="en-US"/>
              <a:t>Abode of dangerous animals</a:t>
            </a:r>
          </a:p>
          <a:p>
            <a:pPr lvl="1" eaLnBrk="1" hangingPunct="1">
              <a:lnSpc>
                <a:spcPct val="90000"/>
              </a:lnSpc>
            </a:pPr>
            <a:r>
              <a:rPr lang="en-US" altLang="en-US"/>
              <a:t>Desert a place of extremes, choices more clear cut</a:t>
            </a:r>
          </a:p>
          <a:p>
            <a:pPr lvl="1" eaLnBrk="1" hangingPunct="1">
              <a:lnSpc>
                <a:spcPct val="90000"/>
              </a:lnSpc>
            </a:pPr>
            <a:r>
              <a:rPr lang="en-US" altLang="en-US"/>
              <a:t>A negative place, little rain, and vegetation</a:t>
            </a:r>
          </a:p>
          <a:p>
            <a:pPr eaLnBrk="1" hangingPunct="1">
              <a:lnSpc>
                <a:spcPct val="90000"/>
              </a:lnSpc>
            </a:pPr>
            <a:r>
              <a:rPr lang="en-US" altLang="en-US"/>
              <a:t>Experience</a:t>
            </a:r>
          </a:p>
          <a:p>
            <a:pPr lvl="1" eaLnBrk="1" hangingPunct="1">
              <a:lnSpc>
                <a:spcPct val="90000"/>
              </a:lnSpc>
            </a:pPr>
            <a:r>
              <a:rPr lang="en-US" altLang="en-US"/>
              <a:t>Spiritual retreat, set time apart to focus, ask,</a:t>
            </a:r>
          </a:p>
          <a:p>
            <a:pPr lvl="1" eaLnBrk="1" hangingPunct="1">
              <a:lnSpc>
                <a:spcPct val="90000"/>
              </a:lnSpc>
            </a:pPr>
            <a:r>
              <a:rPr lang="en-US" altLang="en-US"/>
              <a:t>To consider, to respond</a:t>
            </a:r>
          </a:p>
        </p:txBody>
      </p:sp>
    </p:spTree>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2453</Words>
  <Application>Microsoft Office PowerPoint</Application>
  <PresentationFormat>On-screen Show (4:3)</PresentationFormat>
  <Paragraphs>350</Paragraphs>
  <Slides>45</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Corbel</vt:lpstr>
      <vt:lpstr>Times New Roman</vt:lpstr>
      <vt:lpstr>Wingdings</vt:lpstr>
      <vt:lpstr>Default Design</vt:lpstr>
      <vt:lpstr>Depth</vt:lpstr>
      <vt:lpstr>What is Lent?</vt:lpstr>
      <vt:lpstr>What Is Lent?</vt:lpstr>
      <vt:lpstr>What Is Lent?</vt:lpstr>
      <vt:lpstr>What Is Lent?</vt:lpstr>
      <vt:lpstr>Goals</vt:lpstr>
      <vt:lpstr>Operational Definition of Lent</vt:lpstr>
      <vt:lpstr>Operational Definition of Lent</vt:lpstr>
      <vt:lpstr>Scriptural Sources</vt:lpstr>
      <vt:lpstr>Time and Place</vt:lpstr>
      <vt:lpstr>Journey</vt:lpstr>
      <vt:lpstr>Journey in Desert</vt:lpstr>
      <vt:lpstr>Lent then….</vt:lpstr>
      <vt:lpstr>When did Lent begin?</vt:lpstr>
      <vt:lpstr>Origins of Lent, con’t</vt:lpstr>
      <vt:lpstr>Origins of Lent, con’t</vt:lpstr>
      <vt:lpstr>Origins of Lent, con’t</vt:lpstr>
      <vt:lpstr>Origins of Lent, con’t</vt:lpstr>
      <vt:lpstr>Mass Readings of Lent</vt:lpstr>
      <vt:lpstr>Prefaces of Lent</vt:lpstr>
      <vt:lpstr>3 Pillars of Lent</vt:lpstr>
      <vt:lpstr>PowerPoint Presentation</vt:lpstr>
      <vt:lpstr>PowerPoint Presentation</vt:lpstr>
      <vt:lpstr>PowerPoint Presentation</vt:lpstr>
      <vt:lpstr>Practices during Lent</vt:lpstr>
      <vt:lpstr>Practices, con’t</vt:lpstr>
      <vt:lpstr>Devotions and Practices, con’t</vt:lpstr>
      <vt:lpstr>R.C.I.A. Practices</vt:lpstr>
      <vt:lpstr>Chrism Mass</vt:lpstr>
      <vt:lpstr>Sacred Oils</vt:lpstr>
      <vt:lpstr>PowerPoint Presentation</vt:lpstr>
      <vt:lpstr>In Summary</vt:lpstr>
      <vt:lpstr>Plan of Action</vt:lpstr>
      <vt:lpstr>Plan of Action</vt:lpstr>
      <vt:lpstr>Plan of Action</vt:lpstr>
      <vt:lpstr>3 DAYS</vt:lpstr>
      <vt:lpstr>Palm Sunday:  Holy Week</vt:lpstr>
      <vt:lpstr>Palm Sunday ---Passion Sunday</vt:lpstr>
      <vt:lpstr>Chrism Mass</vt:lpstr>
      <vt:lpstr>Sacred Oils</vt:lpstr>
      <vt:lpstr>PowerPoint Presentation</vt:lpstr>
      <vt:lpstr>Holy Thursday of the Lord’s Supper</vt:lpstr>
      <vt:lpstr>Good Friday (of the Passion of the Lord)</vt:lpstr>
      <vt:lpstr>Easter Vigil (Holy Saturday)</vt:lpstr>
      <vt:lpstr>Easter Sunday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Lent?</dc:title>
  <dc:creator>Greg Meier</dc:creator>
  <cp:lastModifiedBy>Greg Meier</cp:lastModifiedBy>
  <cp:revision>3</cp:revision>
  <dcterms:created xsi:type="dcterms:W3CDTF">2020-01-24T16:46:38Z</dcterms:created>
  <dcterms:modified xsi:type="dcterms:W3CDTF">2021-02-17T16:27:10Z</dcterms:modified>
</cp:coreProperties>
</file>